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tags/tag2.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handoutMasterIdLst>
    <p:handoutMasterId r:id="rId133"/>
  </p:handoutMasterIdLst>
  <p:sldIdLst>
    <p:sldId id="672" r:id="rId2"/>
    <p:sldId id="690" r:id="rId3"/>
    <p:sldId id="665" r:id="rId4"/>
    <p:sldId id="680" r:id="rId5"/>
    <p:sldId id="674" r:id="rId6"/>
    <p:sldId id="695" r:id="rId7"/>
    <p:sldId id="697" r:id="rId8"/>
    <p:sldId id="698" r:id="rId9"/>
    <p:sldId id="699" r:id="rId10"/>
    <p:sldId id="700" r:id="rId11"/>
    <p:sldId id="701" r:id="rId12"/>
    <p:sldId id="702" r:id="rId13"/>
    <p:sldId id="703" r:id="rId14"/>
    <p:sldId id="704" r:id="rId15"/>
    <p:sldId id="705" r:id="rId16"/>
    <p:sldId id="706" r:id="rId17"/>
    <p:sldId id="707" r:id="rId18"/>
    <p:sldId id="708" r:id="rId19"/>
    <p:sldId id="709" r:id="rId20"/>
    <p:sldId id="710" r:id="rId21"/>
    <p:sldId id="711" r:id="rId22"/>
    <p:sldId id="712" r:id="rId23"/>
    <p:sldId id="713" r:id="rId24"/>
    <p:sldId id="714" r:id="rId25"/>
    <p:sldId id="715" r:id="rId26"/>
    <p:sldId id="716" r:id="rId27"/>
    <p:sldId id="717" r:id="rId28"/>
    <p:sldId id="718" r:id="rId29"/>
    <p:sldId id="719" r:id="rId30"/>
    <p:sldId id="720" r:id="rId31"/>
    <p:sldId id="721" r:id="rId32"/>
    <p:sldId id="722" r:id="rId33"/>
    <p:sldId id="723" r:id="rId34"/>
    <p:sldId id="724" r:id="rId35"/>
    <p:sldId id="725" r:id="rId36"/>
    <p:sldId id="726" r:id="rId37"/>
    <p:sldId id="727" r:id="rId38"/>
    <p:sldId id="728" r:id="rId39"/>
    <p:sldId id="729" r:id="rId40"/>
    <p:sldId id="730" r:id="rId41"/>
    <p:sldId id="731" r:id="rId42"/>
    <p:sldId id="732" r:id="rId43"/>
    <p:sldId id="733" r:id="rId44"/>
    <p:sldId id="734" r:id="rId45"/>
    <p:sldId id="735" r:id="rId46"/>
    <p:sldId id="736" r:id="rId47"/>
    <p:sldId id="737" r:id="rId48"/>
    <p:sldId id="738" r:id="rId49"/>
    <p:sldId id="739" r:id="rId50"/>
    <p:sldId id="740" r:id="rId51"/>
    <p:sldId id="741" r:id="rId52"/>
    <p:sldId id="742" r:id="rId53"/>
    <p:sldId id="743" r:id="rId54"/>
    <p:sldId id="744" r:id="rId55"/>
    <p:sldId id="745" r:id="rId56"/>
    <p:sldId id="746" r:id="rId57"/>
    <p:sldId id="747" r:id="rId58"/>
    <p:sldId id="748" r:id="rId59"/>
    <p:sldId id="749" r:id="rId60"/>
    <p:sldId id="750" r:id="rId61"/>
    <p:sldId id="751" r:id="rId62"/>
    <p:sldId id="752" r:id="rId63"/>
    <p:sldId id="753" r:id="rId64"/>
    <p:sldId id="754" r:id="rId65"/>
    <p:sldId id="755" r:id="rId66"/>
    <p:sldId id="756" r:id="rId67"/>
    <p:sldId id="757" r:id="rId68"/>
    <p:sldId id="758" r:id="rId69"/>
    <p:sldId id="759" r:id="rId70"/>
    <p:sldId id="760" r:id="rId71"/>
    <p:sldId id="761" r:id="rId72"/>
    <p:sldId id="762" r:id="rId73"/>
    <p:sldId id="763" r:id="rId74"/>
    <p:sldId id="764" r:id="rId75"/>
    <p:sldId id="765" r:id="rId76"/>
    <p:sldId id="766" r:id="rId77"/>
    <p:sldId id="767" r:id="rId78"/>
    <p:sldId id="768" r:id="rId79"/>
    <p:sldId id="814" r:id="rId80"/>
    <p:sldId id="769" r:id="rId81"/>
    <p:sldId id="815" r:id="rId82"/>
    <p:sldId id="816" r:id="rId83"/>
    <p:sldId id="770" r:id="rId84"/>
    <p:sldId id="817" r:id="rId85"/>
    <p:sldId id="819" r:id="rId86"/>
    <p:sldId id="818" r:id="rId87"/>
    <p:sldId id="772" r:id="rId88"/>
    <p:sldId id="773" r:id="rId89"/>
    <p:sldId id="774" r:id="rId90"/>
    <p:sldId id="775" r:id="rId91"/>
    <p:sldId id="776" r:id="rId92"/>
    <p:sldId id="820" r:id="rId93"/>
    <p:sldId id="777" r:id="rId94"/>
    <p:sldId id="778" r:id="rId95"/>
    <p:sldId id="779" r:id="rId96"/>
    <p:sldId id="780" r:id="rId97"/>
    <p:sldId id="781" r:id="rId98"/>
    <p:sldId id="782" r:id="rId99"/>
    <p:sldId id="783" r:id="rId100"/>
    <p:sldId id="784" r:id="rId101"/>
    <p:sldId id="785" r:id="rId102"/>
    <p:sldId id="786" r:id="rId103"/>
    <p:sldId id="787" r:id="rId104"/>
    <p:sldId id="788" r:id="rId105"/>
    <p:sldId id="789" r:id="rId106"/>
    <p:sldId id="790" r:id="rId107"/>
    <p:sldId id="791" r:id="rId108"/>
    <p:sldId id="792" r:id="rId109"/>
    <p:sldId id="821" r:id="rId110"/>
    <p:sldId id="793" r:id="rId111"/>
    <p:sldId id="794" r:id="rId112"/>
    <p:sldId id="795" r:id="rId113"/>
    <p:sldId id="796" r:id="rId114"/>
    <p:sldId id="797" r:id="rId115"/>
    <p:sldId id="798" r:id="rId116"/>
    <p:sldId id="799" r:id="rId117"/>
    <p:sldId id="800" r:id="rId118"/>
    <p:sldId id="801" r:id="rId119"/>
    <p:sldId id="802" r:id="rId120"/>
    <p:sldId id="803" r:id="rId121"/>
    <p:sldId id="804" r:id="rId122"/>
    <p:sldId id="805" r:id="rId123"/>
    <p:sldId id="806" r:id="rId124"/>
    <p:sldId id="807" r:id="rId125"/>
    <p:sldId id="808" r:id="rId126"/>
    <p:sldId id="809" r:id="rId127"/>
    <p:sldId id="810" r:id="rId128"/>
    <p:sldId id="811" r:id="rId129"/>
    <p:sldId id="812" r:id="rId130"/>
    <p:sldId id="822" r:id="rId1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301" autoAdjust="0"/>
  </p:normalViewPr>
  <p:slideViewPr>
    <p:cSldViewPr snapToGrid="0" snapToObjects="1">
      <p:cViewPr varScale="1">
        <p:scale>
          <a:sx n="107" d="100"/>
          <a:sy n="107" d="100"/>
        </p:scale>
        <p:origin x="984" y="102"/>
      </p:cViewPr>
      <p:guideLst/>
    </p:cSldViewPr>
  </p:slideViewPr>
  <p:outlineViewPr>
    <p:cViewPr>
      <p:scale>
        <a:sx n="33" d="100"/>
        <a:sy n="33" d="100"/>
      </p:scale>
      <p:origin x="0" y="-48576"/>
    </p:cViewPr>
  </p:outlineViewPr>
  <p:notesTextViewPr>
    <p:cViewPr>
      <p:scale>
        <a:sx n="3" d="2"/>
        <a:sy n="3" d="2"/>
      </p:scale>
      <p:origin x="0" y="0"/>
    </p:cViewPr>
  </p:notesTextViewPr>
  <p:sorterViewPr>
    <p:cViewPr>
      <p:scale>
        <a:sx n="100" d="100"/>
        <a:sy n="100" d="100"/>
      </p:scale>
      <p:origin x="0" y="-2633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82888505-87B8-4BD3-AAD6-7D40B57D4C73}"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D5A841C4-D5A3-4527-9CE2-6EABAA729FFD}"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BD15065-58A8-4EC3-8442-9578D504577B}"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8FF8C7C1-4BB8-43FE-B3BC-52D31B0B5001}" type="presOf" srcId="{3E4F9D75-D5D8-4314-ACBD-27833A7F9B37}" destId="{0F528374-3DE1-4486-B71C-82DC73192314}" srcOrd="0" destOrd="0" presId="urn:microsoft.com/office/officeart/2005/8/layout/matrix3"/>
    <dgm:cxn modelId="{CB5C3C74-7051-4371-BA36-54636BA363CD}" type="presOf" srcId="{B5E039F1-BBD9-49CA-AED0-167893AD4C2D}" destId="{AA9D5778-9E54-41DB-BF3A-44486A11C644}" srcOrd="0" destOrd="0" presId="urn:microsoft.com/office/officeart/2005/8/layout/matrix3"/>
    <dgm:cxn modelId="{097F29B6-5B9F-4896-84BF-7168FF91CBEC}" type="presParOf" srcId="{0F528374-3DE1-4486-B71C-82DC73192314}" destId="{7476B03F-5A87-4E08-A32E-D8B9821AFAB6}" srcOrd="0" destOrd="0" presId="urn:microsoft.com/office/officeart/2005/8/layout/matrix3"/>
    <dgm:cxn modelId="{526EF68A-F371-4EDF-9644-FA4D2F6DAABA}" type="presParOf" srcId="{0F528374-3DE1-4486-B71C-82DC73192314}" destId="{ECAE1A64-3C26-4CD0-8055-16154FF0361B}" srcOrd="1" destOrd="0" presId="urn:microsoft.com/office/officeart/2005/8/layout/matrix3"/>
    <dgm:cxn modelId="{FF70ADEA-CA2D-4083-BEE1-FB5D9D581A37}" type="presParOf" srcId="{0F528374-3DE1-4486-B71C-82DC73192314}" destId="{AA9D5778-9E54-41DB-BF3A-44486A11C644}" srcOrd="2" destOrd="0" presId="urn:microsoft.com/office/officeart/2005/8/layout/matrix3"/>
    <dgm:cxn modelId="{9FE69446-99EB-4B6F-84CB-59C5FBB2393E}" type="presParOf" srcId="{0F528374-3DE1-4486-B71C-82DC73192314}" destId="{B6C28692-8BAE-4E06-A3BE-9AAFCCA84D47}" srcOrd="3" destOrd="0" presId="urn:microsoft.com/office/officeart/2005/8/layout/matrix3"/>
    <dgm:cxn modelId="{E545AB01-46F1-4E9A-BE98-845822E6F5D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14B4171-6A2C-44E8-AF54-1E5BC9734A7C}" type="presOf" srcId="{3E4F9D75-D5D8-4314-ACBD-27833A7F9B37}" destId="{0F528374-3DE1-4486-B71C-82DC7319231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D824DFB-3A56-4982-8EC4-1A47CE3E78A1}" type="presOf" srcId="{95D9FA2A-C5BC-4752-8E72-6799C0FBC1C6}" destId="{C9DED484-765B-4B50-9650-386C82457535}" srcOrd="0" destOrd="0" presId="urn:microsoft.com/office/officeart/2005/8/layout/matrix3"/>
    <dgm:cxn modelId="{010992BB-DBB5-4AAD-8AE2-5B203B0BCFE3}" type="presOf" srcId="{B5E039F1-BBD9-49CA-AED0-167893AD4C2D}" destId="{AA9D5778-9E54-41DB-BF3A-44486A11C644}" srcOrd="0" destOrd="0" presId="urn:microsoft.com/office/officeart/2005/8/layout/matrix3"/>
    <dgm:cxn modelId="{B86EA9B4-6AA9-4AFE-8A9D-F751BDC31D24}" type="presOf" srcId="{D1EB14A3-E50B-4C6B-8B85-FC2F1AA58ED5}" destId="{ECAE1A64-3C26-4CD0-8055-16154FF0361B}" srcOrd="0" destOrd="0" presId="urn:microsoft.com/office/officeart/2005/8/layout/matrix3"/>
    <dgm:cxn modelId="{24A5B8BD-1BE7-4178-86D6-2FD0273AADA3}" type="presOf" srcId="{1439D559-D189-4FF1-A4FB-F22A15A268D1}" destId="{B6C28692-8BAE-4E06-A3BE-9AAFCCA84D47}" srcOrd="0" destOrd="0" presId="urn:microsoft.com/office/officeart/2005/8/layout/matrix3"/>
    <dgm:cxn modelId="{6870ECCA-7D8E-4D27-BC75-BE71F6286C69}" type="presParOf" srcId="{0F528374-3DE1-4486-B71C-82DC73192314}" destId="{7476B03F-5A87-4E08-A32E-D8B9821AFAB6}" srcOrd="0" destOrd="0" presId="urn:microsoft.com/office/officeart/2005/8/layout/matrix3"/>
    <dgm:cxn modelId="{3FDB2E0E-3692-4AE3-BC2E-856F1875AB51}" type="presParOf" srcId="{0F528374-3DE1-4486-B71C-82DC73192314}" destId="{ECAE1A64-3C26-4CD0-8055-16154FF0361B}" srcOrd="1" destOrd="0" presId="urn:microsoft.com/office/officeart/2005/8/layout/matrix3"/>
    <dgm:cxn modelId="{8A869583-4847-4D8A-82FC-DD0B698D1037}" type="presParOf" srcId="{0F528374-3DE1-4486-B71C-82DC73192314}" destId="{AA9D5778-9E54-41DB-BF3A-44486A11C644}" srcOrd="2" destOrd="0" presId="urn:microsoft.com/office/officeart/2005/8/layout/matrix3"/>
    <dgm:cxn modelId="{3747B8D4-6631-4473-9CBF-D317DE8B50E5}" type="presParOf" srcId="{0F528374-3DE1-4486-B71C-82DC73192314}" destId="{B6C28692-8BAE-4E06-A3BE-9AAFCCA84D47}" srcOrd="3" destOrd="0" presId="urn:microsoft.com/office/officeart/2005/8/layout/matrix3"/>
    <dgm:cxn modelId="{DE4521B3-6B61-4E29-8B0F-D3FB25A4E313}"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latin typeface="Avenir LT 55 Roman" panose="02000503040000020003" pitchFamily="2" charset="0"/>
            </a:rPr>
            <a:t>REST</a:t>
          </a:r>
          <a:endParaRPr lang="en-CA" b="1" dirty="0">
            <a:solidFill>
              <a:schemeClr val="tx1"/>
            </a:solidFill>
            <a:latin typeface="Avenir LT 55 Roman" panose="02000503040000020003" pitchFamily="2" charset="0"/>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3EE64E30-F6BA-4DAD-80B7-1E5A39565FBF}" type="presOf" srcId="{D1EB14A3-E50B-4C6B-8B85-FC2F1AA58ED5}" destId="{ECAE1A64-3C26-4CD0-8055-16154FF0361B}"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9B05BF3E-E3E5-430B-B498-D064147866C9}"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FD2BE53-DBAE-4B70-8483-FADB02CE2154}" type="presOf" srcId="{B5E039F1-BBD9-49CA-AED0-167893AD4C2D}" destId="{AA9D5778-9E54-41DB-BF3A-44486A11C644}" srcOrd="0" destOrd="0" presId="urn:microsoft.com/office/officeart/2005/8/layout/matrix3"/>
    <dgm:cxn modelId="{C758E889-525E-4DAC-AB13-34BBDAB0164A}" type="presOf" srcId="{95D9FA2A-C5BC-4752-8E72-6799C0FBC1C6}" destId="{C9DED484-765B-4B50-9650-386C82457535}" srcOrd="0" destOrd="0" presId="urn:microsoft.com/office/officeart/2005/8/layout/matrix3"/>
    <dgm:cxn modelId="{E196D82E-E70A-49B2-94EF-8B85ECE20D44}" type="presOf" srcId="{3E4F9D75-D5D8-4314-ACBD-27833A7F9B37}" destId="{0F528374-3DE1-4486-B71C-82DC73192314}" srcOrd="0" destOrd="0" presId="urn:microsoft.com/office/officeart/2005/8/layout/matrix3"/>
    <dgm:cxn modelId="{CB014993-76A6-41C9-9848-45B9266CF578}" type="presParOf" srcId="{0F528374-3DE1-4486-B71C-82DC73192314}" destId="{7476B03F-5A87-4E08-A32E-D8B9821AFAB6}" srcOrd="0" destOrd="0" presId="urn:microsoft.com/office/officeart/2005/8/layout/matrix3"/>
    <dgm:cxn modelId="{1F33C5A6-8F77-45C6-9DC8-6590474CEAE0}" type="presParOf" srcId="{0F528374-3DE1-4486-B71C-82DC73192314}" destId="{ECAE1A64-3C26-4CD0-8055-16154FF0361B}" srcOrd="1" destOrd="0" presId="urn:microsoft.com/office/officeart/2005/8/layout/matrix3"/>
    <dgm:cxn modelId="{FCE2A40A-6C56-40D7-AC92-77ABF7BB4963}" type="presParOf" srcId="{0F528374-3DE1-4486-B71C-82DC73192314}" destId="{AA9D5778-9E54-41DB-BF3A-44486A11C644}" srcOrd="2" destOrd="0" presId="urn:microsoft.com/office/officeart/2005/8/layout/matrix3"/>
    <dgm:cxn modelId="{788E65FF-3B49-43AB-ACE4-087CCCA40384}" type="presParOf" srcId="{0F528374-3DE1-4486-B71C-82DC73192314}" destId="{B6C28692-8BAE-4E06-A3BE-9AAFCCA84D47}" srcOrd="3" destOrd="0" presId="urn:microsoft.com/office/officeart/2005/8/layout/matrix3"/>
    <dgm:cxn modelId="{252BF42B-1C72-4F21-926A-822E49CBCEB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latin typeface="Avenir LT 55 Roman" panose="02000503040000020003" pitchFamily="2" charset="0"/>
            </a:rPr>
            <a:t>Documents</a:t>
          </a:r>
          <a:endParaRPr lang="en-CA" b="1" dirty="0">
            <a:solidFill>
              <a:schemeClr val="tx1"/>
            </a:solidFill>
            <a:latin typeface="Avenir LT 55 Roman" panose="02000503040000020003" pitchFamily="2" charset="0"/>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DAC14B5D-1AF7-42B8-9790-7EFFEE2E3A74}"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DE26119B-B606-4CD7-BA4E-EC71FF267209}" type="presOf" srcId="{B5E039F1-BBD9-49CA-AED0-167893AD4C2D}" destId="{AA9D5778-9E54-41DB-BF3A-44486A11C644}" srcOrd="0" destOrd="0" presId="urn:microsoft.com/office/officeart/2005/8/layout/matrix3"/>
    <dgm:cxn modelId="{7A2042CA-944A-402A-8C32-28954750E180}"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43040CB6-A7AD-40AB-88F2-F45391BD1B8F}" type="presOf" srcId="{D1EB14A3-E50B-4C6B-8B85-FC2F1AA58ED5}" destId="{ECAE1A64-3C26-4CD0-8055-16154FF0361B}" srcOrd="0" destOrd="0" presId="urn:microsoft.com/office/officeart/2005/8/layout/matrix3"/>
    <dgm:cxn modelId="{C4F4E091-933A-493D-81E7-19B526361F40}" type="presOf" srcId="{1439D559-D189-4FF1-A4FB-F22A15A268D1}" destId="{B6C28692-8BAE-4E06-A3BE-9AAFCCA84D47}" srcOrd="0" destOrd="0" presId="urn:microsoft.com/office/officeart/2005/8/layout/matrix3"/>
    <dgm:cxn modelId="{C14A31DB-CA23-4EF3-801E-23AD18CCEF07}" type="presParOf" srcId="{0F528374-3DE1-4486-B71C-82DC73192314}" destId="{7476B03F-5A87-4E08-A32E-D8B9821AFAB6}" srcOrd="0" destOrd="0" presId="urn:microsoft.com/office/officeart/2005/8/layout/matrix3"/>
    <dgm:cxn modelId="{246CA840-C916-480B-9B56-FBC67039275E}" type="presParOf" srcId="{0F528374-3DE1-4486-B71C-82DC73192314}" destId="{ECAE1A64-3C26-4CD0-8055-16154FF0361B}" srcOrd="1" destOrd="0" presId="urn:microsoft.com/office/officeart/2005/8/layout/matrix3"/>
    <dgm:cxn modelId="{4EAC7459-8F85-444F-9460-0A08EE31B308}" type="presParOf" srcId="{0F528374-3DE1-4486-B71C-82DC73192314}" destId="{AA9D5778-9E54-41DB-BF3A-44486A11C644}" srcOrd="2" destOrd="0" presId="urn:microsoft.com/office/officeart/2005/8/layout/matrix3"/>
    <dgm:cxn modelId="{21393A3A-EEB9-4D98-AE7C-F06B9E0C1161}" type="presParOf" srcId="{0F528374-3DE1-4486-B71C-82DC73192314}" destId="{B6C28692-8BAE-4E06-A3BE-9AAFCCA84D47}" srcOrd="3" destOrd="0" presId="urn:microsoft.com/office/officeart/2005/8/layout/matrix3"/>
    <dgm:cxn modelId="{A1F7B0E4-B628-4746-B787-8F810B2DCD0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latin typeface="Avenir LT 55 Roman" panose="02000503040000020003" pitchFamily="2" charset="0"/>
            </a:rPr>
            <a:t>Documents</a:t>
          </a:r>
          <a:endParaRPr lang="en-CA" b="1" dirty="0">
            <a:solidFill>
              <a:schemeClr val="tx1"/>
            </a:solidFill>
            <a:latin typeface="Avenir LT 55 Roman" panose="02000503040000020003" pitchFamily="2" charset="0"/>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88CB36BD-1BA9-41F8-A401-225C2C45F009}"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4255413B-E5E0-471F-8B2A-63F12ED623C6}"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73F2D2B0-D86B-4C50-8F10-559EDE72C86E}" type="presOf" srcId="{D1EB14A3-E50B-4C6B-8B85-FC2F1AA58ED5}" destId="{ECAE1A64-3C26-4CD0-8055-16154FF0361B}" srcOrd="0" destOrd="0" presId="urn:microsoft.com/office/officeart/2005/8/layout/matrix3"/>
    <dgm:cxn modelId="{25D2F906-460D-41E9-863B-581C9A81EF78}" type="presOf" srcId="{3E4F9D75-D5D8-4314-ACBD-27833A7F9B37}" destId="{0F528374-3DE1-4486-B71C-82DC73192314}" srcOrd="0" destOrd="0" presId="urn:microsoft.com/office/officeart/2005/8/layout/matrix3"/>
    <dgm:cxn modelId="{BD82E6B4-F551-4920-A015-0612C0BD2706}" type="presOf" srcId="{95D9FA2A-C5BC-4752-8E72-6799C0FBC1C6}" destId="{C9DED484-765B-4B50-9650-386C82457535}" srcOrd="0" destOrd="0" presId="urn:microsoft.com/office/officeart/2005/8/layout/matrix3"/>
    <dgm:cxn modelId="{D8C46F51-5160-4336-85FA-116650B76173}" type="presParOf" srcId="{0F528374-3DE1-4486-B71C-82DC73192314}" destId="{7476B03F-5A87-4E08-A32E-D8B9821AFAB6}" srcOrd="0" destOrd="0" presId="urn:microsoft.com/office/officeart/2005/8/layout/matrix3"/>
    <dgm:cxn modelId="{A95F78CC-5574-4C4C-AC18-EDE814FA4F75}" type="presParOf" srcId="{0F528374-3DE1-4486-B71C-82DC73192314}" destId="{ECAE1A64-3C26-4CD0-8055-16154FF0361B}" srcOrd="1" destOrd="0" presId="urn:microsoft.com/office/officeart/2005/8/layout/matrix3"/>
    <dgm:cxn modelId="{DA8369D4-E935-4AFC-A9B7-DC698F222FF8}" type="presParOf" srcId="{0F528374-3DE1-4486-B71C-82DC73192314}" destId="{AA9D5778-9E54-41DB-BF3A-44486A11C644}" srcOrd="2" destOrd="0" presId="urn:microsoft.com/office/officeart/2005/8/layout/matrix3"/>
    <dgm:cxn modelId="{38279856-9671-4B7C-A37A-13FF14244E60}" type="presParOf" srcId="{0F528374-3DE1-4486-B71C-82DC73192314}" destId="{B6C28692-8BAE-4E06-A3BE-9AAFCCA84D47}" srcOrd="3" destOrd="0" presId="urn:microsoft.com/office/officeart/2005/8/layout/matrix3"/>
    <dgm:cxn modelId="{0D661F1C-3DF1-4CA2-A914-ADD5AB5EACE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latin typeface="Avenir LT 55 Roman" panose="02000503040000020003" pitchFamily="2" charset="0"/>
            </a:rPr>
            <a:t>Messages</a:t>
          </a:r>
          <a:endParaRPr lang="en-CA" b="1" dirty="0">
            <a:solidFill>
              <a:schemeClr val="tx1"/>
            </a:solidFill>
            <a:latin typeface="Avenir LT 55 Roman" panose="02000503040000020003" pitchFamily="2" charset="0"/>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C9EEAB38-2F48-4E10-A546-FCDECE73A0B0}" srcId="{3E4F9D75-D5D8-4314-ACBD-27833A7F9B37}" destId="{D1EB14A3-E50B-4C6B-8B85-FC2F1AA58ED5}" srcOrd="0" destOrd="0" parTransId="{FDE3662D-EA8F-4B9A-8DA5-E4008DC5088C}" sibTransId="{0BB29068-5E85-4EE8-91E1-2024FD512D06}"/>
    <dgm:cxn modelId="{298856F8-6B44-44F3-B720-20D70019288E}"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5D0B2418-A598-486D-B3E7-FB5CF7CB998F}" type="presOf" srcId="{D1EB14A3-E50B-4C6B-8B85-FC2F1AA58ED5}" destId="{ECAE1A64-3C26-4CD0-8055-16154FF0361B}" srcOrd="0" destOrd="0" presId="urn:microsoft.com/office/officeart/2005/8/layout/matrix3"/>
    <dgm:cxn modelId="{59E8EDA9-03D9-461E-AB79-ADE4D15548C6}"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9704EC7-1B62-4BD0-BA7C-97C50A1DB1F6}"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A2885448-33D1-45E1-B2B0-46F757689EAA}" type="presOf" srcId="{95D9FA2A-C5BC-4752-8E72-6799C0FBC1C6}" destId="{C9DED484-765B-4B50-9650-386C82457535}" srcOrd="0" destOrd="0" presId="urn:microsoft.com/office/officeart/2005/8/layout/matrix3"/>
    <dgm:cxn modelId="{B8A78DF7-93BE-4EDE-8028-D151EF9EFD39}" type="presParOf" srcId="{0F528374-3DE1-4486-B71C-82DC73192314}" destId="{7476B03F-5A87-4E08-A32E-D8B9821AFAB6}" srcOrd="0" destOrd="0" presId="urn:microsoft.com/office/officeart/2005/8/layout/matrix3"/>
    <dgm:cxn modelId="{F412E293-1798-440C-8924-20E2D15CF88A}" type="presParOf" srcId="{0F528374-3DE1-4486-B71C-82DC73192314}" destId="{ECAE1A64-3C26-4CD0-8055-16154FF0361B}" srcOrd="1" destOrd="0" presId="urn:microsoft.com/office/officeart/2005/8/layout/matrix3"/>
    <dgm:cxn modelId="{035B0465-E8E3-44F3-A4BB-C96D0CAF2AFB}" type="presParOf" srcId="{0F528374-3DE1-4486-B71C-82DC73192314}" destId="{AA9D5778-9E54-41DB-BF3A-44486A11C644}" srcOrd="2" destOrd="0" presId="urn:microsoft.com/office/officeart/2005/8/layout/matrix3"/>
    <dgm:cxn modelId="{80C93268-08A3-47A2-AC9E-438D2AD6137E}" type="presParOf" srcId="{0F528374-3DE1-4486-B71C-82DC73192314}" destId="{B6C28692-8BAE-4E06-A3BE-9AAFCCA84D47}" srcOrd="3" destOrd="0" presId="urn:microsoft.com/office/officeart/2005/8/layout/matrix3"/>
    <dgm:cxn modelId="{97B7864E-EE93-4547-B33F-27004DA1C52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latin typeface="Avenir LT 55 Roman" panose="02000503040000020003" pitchFamily="2" charset="0"/>
            </a:rPr>
            <a:t>Messages</a:t>
          </a:r>
          <a:endParaRPr lang="en-CA" b="1" dirty="0">
            <a:solidFill>
              <a:schemeClr val="tx1"/>
            </a:solidFill>
            <a:latin typeface="Avenir LT 55 Roman" panose="02000503040000020003" pitchFamily="2" charset="0"/>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D81E735F-361C-4E1B-BA8C-1D207CB6A6C5}"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30A15C8-A7B6-4FE8-820B-B3B9D5824153}"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313FD74B-DAD7-4BC9-94FA-E091EE2AFB8D}" type="presOf" srcId="{95D9FA2A-C5BC-4752-8E72-6799C0FBC1C6}" destId="{C9DED484-765B-4B50-9650-386C82457535}" srcOrd="0" destOrd="0" presId="urn:microsoft.com/office/officeart/2005/8/layout/matrix3"/>
    <dgm:cxn modelId="{CD537415-8AFB-4020-AED0-17535AE39485}" type="presOf" srcId="{1439D559-D189-4FF1-A4FB-F22A15A268D1}" destId="{B6C28692-8BAE-4E06-A3BE-9AAFCCA84D47}" srcOrd="0" destOrd="0" presId="urn:microsoft.com/office/officeart/2005/8/layout/matrix3"/>
    <dgm:cxn modelId="{0A510D65-A3F9-4DC7-9265-E7C479C5D663}" type="presOf" srcId="{D1EB14A3-E50B-4C6B-8B85-FC2F1AA58ED5}" destId="{ECAE1A64-3C26-4CD0-8055-16154FF0361B}" srcOrd="0" destOrd="0" presId="urn:microsoft.com/office/officeart/2005/8/layout/matrix3"/>
    <dgm:cxn modelId="{95578246-D1B6-49AD-8DA6-DF6824D2DA1D}" type="presParOf" srcId="{0F528374-3DE1-4486-B71C-82DC73192314}" destId="{7476B03F-5A87-4E08-A32E-D8B9821AFAB6}" srcOrd="0" destOrd="0" presId="urn:microsoft.com/office/officeart/2005/8/layout/matrix3"/>
    <dgm:cxn modelId="{F156B91C-5E60-47CD-8F75-4A03FA407A3A}" type="presParOf" srcId="{0F528374-3DE1-4486-B71C-82DC73192314}" destId="{ECAE1A64-3C26-4CD0-8055-16154FF0361B}" srcOrd="1" destOrd="0" presId="urn:microsoft.com/office/officeart/2005/8/layout/matrix3"/>
    <dgm:cxn modelId="{690C6CA1-F9C1-4D92-A5E1-10158A8FEB11}" type="presParOf" srcId="{0F528374-3DE1-4486-B71C-82DC73192314}" destId="{AA9D5778-9E54-41DB-BF3A-44486A11C644}" srcOrd="2" destOrd="0" presId="urn:microsoft.com/office/officeart/2005/8/layout/matrix3"/>
    <dgm:cxn modelId="{11F25AF3-ACC4-435B-A055-549CA8391E81}" type="presParOf" srcId="{0F528374-3DE1-4486-B71C-82DC73192314}" destId="{B6C28692-8BAE-4E06-A3BE-9AAFCCA84D47}" srcOrd="3" destOrd="0" presId="urn:microsoft.com/office/officeart/2005/8/layout/matrix3"/>
    <dgm:cxn modelId="{29876678-A8C6-4663-8566-03FE2F60783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latin typeface="Avenir LT 55 Roman" panose="02000503040000020003" pitchFamily="2" charset="0"/>
            </a:rPr>
            <a:t>Services</a:t>
          </a:r>
          <a:endParaRPr lang="en-CA" b="1" dirty="0">
            <a:solidFill>
              <a:schemeClr val="tx1"/>
            </a:solidFill>
            <a:latin typeface="Avenir LT 55 Roman" panose="02000503040000020003" pitchFamily="2" charset="0"/>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custLinFactNeighborX="-65741" custLinFactNeighborY="11616"/>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81D671CC-55CE-4A4F-8A12-17565C8902C6}" type="presOf" srcId="{3E4F9D75-D5D8-4314-ACBD-27833A7F9B37}" destId="{0F528374-3DE1-4486-B71C-82DC73192314}" srcOrd="0" destOrd="0" presId="urn:microsoft.com/office/officeart/2005/8/layout/matrix3"/>
    <dgm:cxn modelId="{5C9A7026-479C-43DA-B1C5-4C9F69F0B0D5}"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9904735E-1392-4F6A-B10E-4DCD7A274F05}" type="presOf" srcId="{D1EB14A3-E50B-4C6B-8B85-FC2F1AA58ED5}" destId="{ECAE1A64-3C26-4CD0-8055-16154FF0361B}" srcOrd="0" destOrd="0" presId="urn:microsoft.com/office/officeart/2005/8/layout/matrix3"/>
    <dgm:cxn modelId="{63796664-7B59-4570-B34C-5E18DB5A5AEE}"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D8342891-CC29-4341-9251-D8489AA40FBE}" type="presOf" srcId="{95D9FA2A-C5BC-4752-8E72-6799C0FBC1C6}" destId="{C9DED484-765B-4B50-9650-386C82457535}" srcOrd="0" destOrd="0" presId="urn:microsoft.com/office/officeart/2005/8/layout/matrix3"/>
    <dgm:cxn modelId="{6DA9EB3A-FDD5-4E25-A82C-EA64C46CEF5B}" type="presParOf" srcId="{0F528374-3DE1-4486-B71C-82DC73192314}" destId="{7476B03F-5A87-4E08-A32E-D8B9821AFAB6}" srcOrd="0" destOrd="0" presId="urn:microsoft.com/office/officeart/2005/8/layout/matrix3"/>
    <dgm:cxn modelId="{6F424A7E-8A0E-419A-A1BE-87832219D8A9}" type="presParOf" srcId="{0F528374-3DE1-4486-B71C-82DC73192314}" destId="{ECAE1A64-3C26-4CD0-8055-16154FF0361B}" srcOrd="1" destOrd="0" presId="urn:microsoft.com/office/officeart/2005/8/layout/matrix3"/>
    <dgm:cxn modelId="{DFD979AC-E6BE-4C8B-86FC-708B3059D4BE}" type="presParOf" srcId="{0F528374-3DE1-4486-B71C-82DC73192314}" destId="{AA9D5778-9E54-41DB-BF3A-44486A11C644}" srcOrd="2" destOrd="0" presId="urn:microsoft.com/office/officeart/2005/8/layout/matrix3"/>
    <dgm:cxn modelId="{3063A958-73D1-4978-A8E0-C5DA4B5953E7}" type="presParOf" srcId="{0F528374-3DE1-4486-B71C-82DC73192314}" destId="{B6C28692-8BAE-4E06-A3BE-9AAFCCA84D47}" srcOrd="3" destOrd="0" presId="urn:microsoft.com/office/officeart/2005/8/layout/matrix3"/>
    <dgm:cxn modelId="{5674A51B-A3DE-4179-8618-F0BDE56F0C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334304" y="0"/>
          <a:ext cx="1528578" cy="1528578"/>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79519" y="145214"/>
          <a:ext cx="596145" cy="59614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en-CA" sz="2500" b="1" kern="1200" dirty="0">
            <a:solidFill>
              <a:schemeClr val="tx1"/>
            </a:solidFill>
          </a:endParaRPr>
        </a:p>
      </dsp:txBody>
      <dsp:txXfrm>
        <a:off x="508620" y="174315"/>
        <a:ext cx="537943" cy="537943"/>
      </dsp:txXfrm>
    </dsp:sp>
    <dsp:sp modelId="{AA9D5778-9E54-41DB-BF3A-44486A11C644}">
      <dsp:nvSpPr>
        <dsp:cNvPr id="0" name=""/>
        <dsp:cNvSpPr/>
      </dsp:nvSpPr>
      <dsp:spPr>
        <a:xfrm>
          <a:off x="1121522" y="145214"/>
          <a:ext cx="596145" cy="596145"/>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en-CA" sz="2500" b="1" kern="1200" dirty="0">
            <a:solidFill>
              <a:schemeClr val="tx1"/>
            </a:solidFill>
          </a:endParaRPr>
        </a:p>
      </dsp:txBody>
      <dsp:txXfrm>
        <a:off x="1150623" y="174315"/>
        <a:ext cx="537943" cy="537943"/>
      </dsp:txXfrm>
    </dsp:sp>
    <dsp:sp modelId="{B6C28692-8BAE-4E06-A3BE-9AAFCCA84D47}">
      <dsp:nvSpPr>
        <dsp:cNvPr id="0" name=""/>
        <dsp:cNvSpPr/>
      </dsp:nvSpPr>
      <dsp:spPr>
        <a:xfrm>
          <a:off x="479519" y="787217"/>
          <a:ext cx="596145" cy="596145"/>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en-CA" sz="2500" b="1" kern="1200" dirty="0">
            <a:solidFill>
              <a:schemeClr val="tx1"/>
            </a:solidFill>
          </a:endParaRPr>
        </a:p>
      </dsp:txBody>
      <dsp:txXfrm>
        <a:off x="508620" y="816318"/>
        <a:ext cx="537943" cy="537943"/>
      </dsp:txXfrm>
    </dsp:sp>
    <dsp:sp modelId="{C9DED484-765B-4B50-9650-386C82457535}">
      <dsp:nvSpPr>
        <dsp:cNvPr id="0" name=""/>
        <dsp:cNvSpPr/>
      </dsp:nvSpPr>
      <dsp:spPr>
        <a:xfrm>
          <a:off x="1121522" y="787217"/>
          <a:ext cx="596145" cy="596145"/>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en-CA" sz="2500" b="1" kern="1200" dirty="0">
            <a:solidFill>
              <a:schemeClr val="tx1"/>
            </a:solidFill>
          </a:endParaRPr>
        </a:p>
      </dsp:txBody>
      <dsp:txXfrm>
        <a:off x="1150623" y="816318"/>
        <a:ext cx="537943" cy="537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761999" y="0"/>
          <a:ext cx="3048000" cy="304800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051559" y="289560"/>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REST</a:t>
          </a:r>
          <a:endParaRPr lang="en-CA" sz="1300" b="1" kern="1200" dirty="0">
            <a:solidFill>
              <a:schemeClr val="tx1"/>
            </a:solidFill>
          </a:endParaRPr>
        </a:p>
      </dsp:txBody>
      <dsp:txXfrm>
        <a:off x="1109588" y="347589"/>
        <a:ext cx="1072662" cy="1072662"/>
      </dsp:txXfrm>
    </dsp:sp>
    <dsp:sp modelId="{AA9D5778-9E54-41DB-BF3A-44486A11C644}">
      <dsp:nvSpPr>
        <dsp:cNvPr id="0" name=""/>
        <dsp:cNvSpPr/>
      </dsp:nvSpPr>
      <dsp:spPr>
        <a:xfrm>
          <a:off x="2331720" y="289560"/>
          <a:ext cx="1188720" cy="118872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Documents</a:t>
          </a:r>
          <a:endParaRPr lang="en-CA" sz="1300" b="1" kern="1200" dirty="0">
            <a:solidFill>
              <a:schemeClr val="tx1"/>
            </a:solidFill>
          </a:endParaRPr>
        </a:p>
      </dsp:txBody>
      <dsp:txXfrm>
        <a:off x="2389749" y="347589"/>
        <a:ext cx="1072662" cy="1072662"/>
      </dsp:txXfrm>
    </dsp:sp>
    <dsp:sp modelId="{B6C28692-8BAE-4E06-A3BE-9AAFCCA84D47}">
      <dsp:nvSpPr>
        <dsp:cNvPr id="0" name=""/>
        <dsp:cNvSpPr/>
      </dsp:nvSpPr>
      <dsp:spPr>
        <a:xfrm>
          <a:off x="1051559" y="1569720"/>
          <a:ext cx="1188720" cy="118872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Messages</a:t>
          </a:r>
          <a:endParaRPr lang="en-CA" sz="1300" b="1" kern="1200" dirty="0">
            <a:solidFill>
              <a:schemeClr val="tx1"/>
            </a:solidFill>
          </a:endParaRPr>
        </a:p>
      </dsp:txBody>
      <dsp:txXfrm>
        <a:off x="1109588" y="1627749"/>
        <a:ext cx="1072662" cy="1072662"/>
      </dsp:txXfrm>
    </dsp:sp>
    <dsp:sp modelId="{C9DED484-765B-4B50-9650-386C82457535}">
      <dsp:nvSpPr>
        <dsp:cNvPr id="0" name=""/>
        <dsp:cNvSpPr/>
      </dsp:nvSpPr>
      <dsp:spPr>
        <a:xfrm>
          <a:off x="2331720" y="1569720"/>
          <a:ext cx="1188720" cy="118872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Services</a:t>
          </a:r>
          <a:endParaRPr lang="en-CA" sz="1300" b="1" kern="1200" dirty="0">
            <a:solidFill>
              <a:schemeClr val="tx1"/>
            </a:solidFill>
          </a:endParaRPr>
        </a:p>
      </dsp:txBody>
      <dsp:txXfrm>
        <a:off x="2389749" y="1627749"/>
        <a:ext cx="1072662" cy="1072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a:solidFill>
                <a:schemeClr val="tx1"/>
              </a:solidFill>
              <a:latin typeface="Avenir LT 55 Roman" panose="02000503040000020003" pitchFamily="2" charset="0"/>
            </a:rPr>
            <a:t>REST</a:t>
          </a:r>
          <a:endParaRPr lang="en-CA" sz="1000" b="1" kern="1200" dirty="0">
            <a:solidFill>
              <a:schemeClr val="tx1"/>
            </a:solidFill>
            <a:latin typeface="Avenir LT 55 Roman" panose="02000503040000020003" pitchFamily="2" charset="0"/>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CA" sz="10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CA" sz="10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CA" sz="1000" b="1" kern="1200" dirty="0">
            <a:solidFill>
              <a:schemeClr val="tx1"/>
            </a:solidFill>
          </a:endParaRPr>
        </a:p>
      </dsp:txBody>
      <dsp:txXfrm>
        <a:off x="705228" y="618303"/>
        <a:ext cx="407454" cy="407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en-CA" sz="5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a:solidFill>
                <a:schemeClr val="tx1"/>
              </a:solidFill>
              <a:latin typeface="Avenir LT 55 Roman" panose="02000503040000020003" pitchFamily="2" charset="0"/>
            </a:rPr>
            <a:t>Documents</a:t>
          </a:r>
          <a:endParaRPr lang="en-CA" sz="500" b="1" kern="1200" dirty="0">
            <a:solidFill>
              <a:schemeClr val="tx1"/>
            </a:solidFill>
            <a:latin typeface="Avenir LT 55 Roman" panose="02000503040000020003" pitchFamily="2" charset="0"/>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en-CA" sz="5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en-CA" sz="500" b="1" kern="1200" dirty="0">
            <a:solidFill>
              <a:schemeClr val="tx1"/>
            </a:solidFill>
          </a:endParaRPr>
        </a:p>
      </dsp:txBody>
      <dsp:txXfrm>
        <a:off x="705228" y="618303"/>
        <a:ext cx="407454" cy="407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en-CA" sz="5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a:solidFill>
                <a:schemeClr val="tx1"/>
              </a:solidFill>
              <a:latin typeface="Avenir LT 55 Roman" panose="02000503040000020003" pitchFamily="2" charset="0"/>
            </a:rPr>
            <a:t>Documents</a:t>
          </a:r>
          <a:endParaRPr lang="en-CA" sz="500" b="1" kern="1200" dirty="0">
            <a:solidFill>
              <a:schemeClr val="tx1"/>
            </a:solidFill>
            <a:latin typeface="Avenir LT 55 Roman" panose="02000503040000020003" pitchFamily="2" charset="0"/>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en-CA" sz="500" b="1" kern="1200" dirty="0">
            <a:solidFill>
              <a:schemeClr val="tx1"/>
            </a:solidFill>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en-CA" sz="500" b="1" kern="1200" dirty="0">
            <a:solidFill>
              <a:schemeClr val="tx1"/>
            </a:solidFill>
          </a:endParaRPr>
        </a:p>
      </dsp:txBody>
      <dsp:txXfrm>
        <a:off x="705228" y="618303"/>
        <a:ext cx="407454" cy="4074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endParaRPr lang="en-CA" sz="6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endParaRPr lang="en-CA" sz="6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b="1" kern="1200" dirty="0">
              <a:solidFill>
                <a:schemeClr val="tx1"/>
              </a:solidFill>
              <a:latin typeface="Avenir LT 55 Roman" panose="02000503040000020003" pitchFamily="2" charset="0"/>
            </a:rPr>
            <a:t>Messages</a:t>
          </a:r>
          <a:endParaRPr lang="en-CA" sz="600" b="1" kern="1200" dirty="0">
            <a:solidFill>
              <a:schemeClr val="tx1"/>
            </a:solidFill>
            <a:latin typeface="Avenir LT 55 Roman" panose="02000503040000020003" pitchFamily="2" charset="0"/>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endParaRPr lang="en-CA" sz="600" b="1" kern="1200" dirty="0">
            <a:solidFill>
              <a:schemeClr val="tx1"/>
            </a:solidFill>
          </a:endParaRPr>
        </a:p>
      </dsp:txBody>
      <dsp:txXfrm>
        <a:off x="705228" y="618303"/>
        <a:ext cx="407454" cy="4074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86924" y="0"/>
          <a:ext cx="1157790" cy="115779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6915" y="109990"/>
          <a:ext cx="451538" cy="45153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endParaRPr lang="en-CA" sz="600" b="1" kern="1200" dirty="0">
            <a:solidFill>
              <a:schemeClr val="tx1"/>
            </a:solidFill>
          </a:endParaRPr>
        </a:p>
      </dsp:txBody>
      <dsp:txXfrm>
        <a:off x="218957" y="132032"/>
        <a:ext cx="407454" cy="407454"/>
      </dsp:txXfrm>
    </dsp:sp>
    <dsp:sp modelId="{AA9D5778-9E54-41DB-BF3A-44486A11C644}">
      <dsp:nvSpPr>
        <dsp:cNvPr id="0" name=""/>
        <dsp:cNvSpPr/>
      </dsp:nvSpPr>
      <dsp:spPr>
        <a:xfrm>
          <a:off x="683186" y="109990"/>
          <a:ext cx="451538" cy="451538"/>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endParaRPr lang="en-CA" sz="600" b="1" kern="1200" dirty="0">
            <a:solidFill>
              <a:schemeClr val="tx1"/>
            </a:solidFill>
          </a:endParaRPr>
        </a:p>
      </dsp:txBody>
      <dsp:txXfrm>
        <a:off x="705228" y="132032"/>
        <a:ext cx="407454" cy="407454"/>
      </dsp:txXfrm>
    </dsp:sp>
    <dsp:sp modelId="{B6C28692-8BAE-4E06-A3BE-9AAFCCA84D47}">
      <dsp:nvSpPr>
        <dsp:cNvPr id="0" name=""/>
        <dsp:cNvSpPr/>
      </dsp:nvSpPr>
      <dsp:spPr>
        <a:xfrm>
          <a:off x="196915" y="596261"/>
          <a:ext cx="451538" cy="451538"/>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b="1" kern="1200" dirty="0">
              <a:solidFill>
                <a:schemeClr val="tx1"/>
              </a:solidFill>
              <a:latin typeface="Avenir LT 55 Roman" panose="02000503040000020003" pitchFamily="2" charset="0"/>
            </a:rPr>
            <a:t>Messages</a:t>
          </a:r>
          <a:endParaRPr lang="en-CA" sz="600" b="1" kern="1200" dirty="0">
            <a:solidFill>
              <a:schemeClr val="tx1"/>
            </a:solidFill>
            <a:latin typeface="Avenir LT 55 Roman" panose="02000503040000020003" pitchFamily="2" charset="0"/>
          </a:endParaRPr>
        </a:p>
      </dsp:txBody>
      <dsp:txXfrm>
        <a:off x="218957" y="618303"/>
        <a:ext cx="407454" cy="407454"/>
      </dsp:txXfrm>
    </dsp:sp>
    <dsp:sp modelId="{C9DED484-765B-4B50-9650-386C82457535}">
      <dsp:nvSpPr>
        <dsp:cNvPr id="0" name=""/>
        <dsp:cNvSpPr/>
      </dsp:nvSpPr>
      <dsp:spPr>
        <a:xfrm>
          <a:off x="683186" y="596261"/>
          <a:ext cx="451538" cy="451538"/>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endParaRPr lang="en-CA" sz="600" b="1" kern="1200" dirty="0">
            <a:solidFill>
              <a:schemeClr val="tx1"/>
            </a:solidFill>
          </a:endParaRPr>
        </a:p>
      </dsp:txBody>
      <dsp:txXfrm>
        <a:off x="705228" y="618303"/>
        <a:ext cx="407454" cy="4074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0" y="0"/>
          <a:ext cx="1155424" cy="1155424"/>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90520" y="109765"/>
          <a:ext cx="450615" cy="45061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endParaRPr lang="en-CA" sz="700" b="1" kern="1200" dirty="0">
            <a:solidFill>
              <a:schemeClr val="tx1"/>
            </a:solidFill>
          </a:endParaRPr>
        </a:p>
      </dsp:txBody>
      <dsp:txXfrm>
        <a:off x="212517" y="131762"/>
        <a:ext cx="406621" cy="406621"/>
      </dsp:txXfrm>
    </dsp:sp>
    <dsp:sp modelId="{AA9D5778-9E54-41DB-BF3A-44486A11C644}">
      <dsp:nvSpPr>
        <dsp:cNvPr id="0" name=""/>
        <dsp:cNvSpPr/>
      </dsp:nvSpPr>
      <dsp:spPr>
        <a:xfrm>
          <a:off x="675798" y="109765"/>
          <a:ext cx="450615" cy="450615"/>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endParaRPr lang="en-CA" sz="700" b="1" kern="1200" dirty="0">
            <a:solidFill>
              <a:schemeClr val="tx1"/>
            </a:solidFill>
          </a:endParaRPr>
        </a:p>
      </dsp:txBody>
      <dsp:txXfrm>
        <a:off x="697795" y="131762"/>
        <a:ext cx="406621" cy="406621"/>
      </dsp:txXfrm>
    </dsp:sp>
    <dsp:sp modelId="{B6C28692-8BAE-4E06-A3BE-9AAFCCA84D47}">
      <dsp:nvSpPr>
        <dsp:cNvPr id="0" name=""/>
        <dsp:cNvSpPr/>
      </dsp:nvSpPr>
      <dsp:spPr>
        <a:xfrm>
          <a:off x="190520" y="595043"/>
          <a:ext cx="450615" cy="450615"/>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endParaRPr lang="en-CA" sz="700" b="1" kern="1200" dirty="0">
            <a:solidFill>
              <a:schemeClr val="tx1"/>
            </a:solidFill>
          </a:endParaRPr>
        </a:p>
      </dsp:txBody>
      <dsp:txXfrm>
        <a:off x="212517" y="617040"/>
        <a:ext cx="406621" cy="406621"/>
      </dsp:txXfrm>
    </dsp:sp>
    <dsp:sp modelId="{C9DED484-765B-4B50-9650-386C82457535}">
      <dsp:nvSpPr>
        <dsp:cNvPr id="0" name=""/>
        <dsp:cNvSpPr/>
      </dsp:nvSpPr>
      <dsp:spPr>
        <a:xfrm>
          <a:off x="675798" y="595043"/>
          <a:ext cx="450615" cy="450615"/>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b="1" kern="1200" dirty="0">
              <a:solidFill>
                <a:schemeClr val="tx1"/>
              </a:solidFill>
              <a:latin typeface="Avenir LT 55 Roman" panose="02000503040000020003" pitchFamily="2" charset="0"/>
            </a:rPr>
            <a:t>Services</a:t>
          </a:r>
          <a:endParaRPr lang="en-CA" sz="700" b="1" kern="1200" dirty="0">
            <a:solidFill>
              <a:schemeClr val="tx1"/>
            </a:solidFill>
            <a:latin typeface="Avenir LT 55 Roman" panose="02000503040000020003" pitchFamily="2" charset="0"/>
          </a:endParaRPr>
        </a:p>
      </dsp:txBody>
      <dsp:txXfrm>
        <a:off x="697795" y="617040"/>
        <a:ext cx="406621" cy="406621"/>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xmlns=""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8/24/2022</a:t>
            </a:fld>
            <a:endParaRPr lang="en-US" altLang="en-US"/>
          </a:p>
        </p:txBody>
      </p:sp>
      <p:sp>
        <p:nvSpPr>
          <p:cNvPr id="4" name="Footer Placeholder 3">
            <a:extLst>
              <a:ext uri="{FF2B5EF4-FFF2-40B4-BE49-F238E27FC236}">
                <a16:creationId xmlns:a16="http://schemas.microsoft.com/office/drawing/2014/main" xmlns=""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xmlns=""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xmlns=""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8/24/2022</a:t>
            </a:fld>
            <a:endParaRPr lang="en-US" altLang="en-US"/>
          </a:p>
        </p:txBody>
      </p:sp>
      <p:sp>
        <p:nvSpPr>
          <p:cNvPr id="4" name="Slide Image Placeholder 3">
            <a:extLst>
              <a:ext uri="{FF2B5EF4-FFF2-40B4-BE49-F238E27FC236}">
                <a16:creationId xmlns:a16="http://schemas.microsoft.com/office/drawing/2014/main" xmlns=""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xmlns=""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xmlns=""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extLst>
      <p:ext uri="{BB962C8B-B14F-4D97-AF65-F5344CB8AC3E}">
        <p14:creationId xmlns:p14="http://schemas.microsoft.com/office/powerpoint/2010/main" val="3161978315"/>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35730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4215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947723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160458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32303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383233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189225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987912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57175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90593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1521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208412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2475181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2748851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3133296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761090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946401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3356245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2705076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17235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3522663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401533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446570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695926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303845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451326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4262239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2924231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3616451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64631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4054627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317507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575211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928715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4254361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605916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721671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4232024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2478506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2562975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2939830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1380223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477548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00249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227656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3141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1616244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263488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181683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804359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75</a:t>
            </a:fld>
            <a:endParaRPr lang="en-US" dirty="0"/>
          </a:p>
        </p:txBody>
      </p:sp>
    </p:spTree>
    <p:extLst>
      <p:ext uri="{BB962C8B-B14F-4D97-AF65-F5344CB8AC3E}">
        <p14:creationId xmlns:p14="http://schemas.microsoft.com/office/powerpoint/2010/main" val="1162432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4141952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venir LT 55 Roman" panose="02000503040000020003" pitchFamily="2" charset="0"/>
              </a:rPr>
              <a:t>URLs, parameters, etc. all defined</a:t>
            </a:r>
          </a:p>
          <a:p>
            <a:r>
              <a:rPr lang="en-US" dirty="0">
                <a:latin typeface="Avenir LT 55 Roman" panose="02000503040000020003" pitchFamily="2" charset="0"/>
              </a:rPr>
              <a:t>Choice of what operations to support</a:t>
            </a:r>
          </a:p>
          <a:p>
            <a:r>
              <a:rPr lang="en-US" dirty="0">
                <a:latin typeface="Avenir LT 55 Roman" panose="02000503040000020003" pitchFamily="2" charset="0"/>
              </a:rPr>
              <a:t>Behavior documented in conformance profile – mandatory</a:t>
            </a:r>
          </a:p>
          <a:p>
            <a:endParaRPr lang="en-US" dirty="0">
              <a:latin typeface="Avenir LT 55 Roman" panose="02000503040000020003" pitchFamily="2" charset="0"/>
            </a:endParaRPr>
          </a:p>
          <a:p>
            <a:r>
              <a:rPr lang="en-CA" dirty="0">
                <a:latin typeface="Avenir LT 55 Roman" panose="02000503040000020003" pitchFamily="2" charset="0"/>
              </a:rPr>
              <a:t>Use it to extend URL</a:t>
            </a:r>
          </a:p>
        </p:txBody>
      </p:sp>
      <p:sp>
        <p:nvSpPr>
          <p:cNvPr id="4" name="Slide Number Placeholder 3"/>
          <p:cNvSpPr>
            <a:spLocks noGrp="1"/>
          </p:cNvSpPr>
          <p:nvPr>
            <p:ph type="sldNum" sz="quarter" idx="10"/>
          </p:nvPr>
        </p:nvSpPr>
        <p:spPr/>
        <p:txBody>
          <a:bodyPr/>
          <a:lstStyle/>
          <a:p>
            <a:fld id="{3A1F50BE-48AE-4332-BF46-C112AB8C5E91}" type="slidenum">
              <a:rPr lang="en-CA" smtClean="0"/>
              <a:t>81</a:t>
            </a:fld>
            <a:endParaRPr lang="en-CA" dirty="0"/>
          </a:p>
        </p:txBody>
      </p:sp>
    </p:spTree>
    <p:extLst>
      <p:ext uri="{BB962C8B-B14F-4D97-AF65-F5344CB8AC3E}">
        <p14:creationId xmlns:p14="http://schemas.microsoft.com/office/powerpoint/2010/main" val="569329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6167906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18731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577435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3142550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1564053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2004284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7F80-F256-4EC8-A9CC-1A842C6C5143}" type="slidenum">
              <a:rPr lang="en-US" altLang="en-US" smtClean="0"/>
              <a:pPr/>
              <a:t>93</a:t>
            </a:fld>
            <a:endParaRPr lang="en-US" altLang="en-US"/>
          </a:p>
        </p:txBody>
      </p:sp>
    </p:spTree>
    <p:extLst>
      <p:ext uri="{BB962C8B-B14F-4D97-AF65-F5344CB8AC3E}">
        <p14:creationId xmlns:p14="http://schemas.microsoft.com/office/powerpoint/2010/main" val="117265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3084568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1994554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a:t>Really</a:t>
            </a:r>
            <a:r>
              <a:rPr lang="nl-NL" dirty="0"/>
              <a:t> </a:t>
            </a:r>
            <a:r>
              <a:rPr lang="nl-NL" i="1" dirty="0" err="1"/>
              <a:t>any</a:t>
            </a:r>
            <a:r>
              <a:rPr lang="nl-NL" dirty="0"/>
              <a:t> FHIR element (Resource, Datatype, </a:t>
            </a:r>
            <a:r>
              <a:rPr lang="nl-NL" dirty="0" err="1"/>
              <a:t>Primitive</a:t>
            </a:r>
            <a:r>
              <a:rPr lang="nl-NL" dirty="0"/>
              <a:t>) </a:t>
            </a:r>
            <a:r>
              <a:rPr lang="nl-NL" dirty="0" err="1"/>
              <a:t>can</a:t>
            </a:r>
            <a:r>
              <a:rPr lang="nl-NL" dirty="0"/>
              <a:t> </a:t>
            </a:r>
            <a:r>
              <a:rPr lang="nl-NL" dirty="0" err="1"/>
              <a:t>be</a:t>
            </a:r>
            <a:r>
              <a:rPr lang="nl-NL" dirty="0"/>
              <a:t> </a:t>
            </a:r>
            <a:r>
              <a:rPr lang="nl-NL" dirty="0" err="1"/>
              <a:t>extended</a:t>
            </a:r>
            <a:r>
              <a:rPr lang="nl-NL" dirty="0"/>
              <a:t>. Just nest </a:t>
            </a:r>
            <a:r>
              <a:rPr lang="nl-NL" dirty="0" err="1"/>
              <a:t>an</a:t>
            </a:r>
            <a:r>
              <a:rPr lang="nl-NL" dirty="0"/>
              <a:t> &lt;extension&gt; element </a:t>
            </a:r>
            <a:r>
              <a:rPr lang="nl-NL" dirty="0" err="1"/>
              <a:t>under</a:t>
            </a:r>
            <a:r>
              <a:rPr lang="nl-NL" dirty="0"/>
              <a:t> the </a:t>
            </a:r>
            <a:r>
              <a:rPr lang="nl-NL" dirty="0" err="1"/>
              <a:t>thing</a:t>
            </a:r>
            <a:r>
              <a:rPr lang="nl-NL" dirty="0"/>
              <a:t> </a:t>
            </a:r>
            <a:r>
              <a:rPr lang="nl-NL" dirty="0" err="1"/>
              <a:t>you</a:t>
            </a:r>
            <a:r>
              <a:rPr lang="nl-NL" dirty="0"/>
              <a:t> want </a:t>
            </a:r>
            <a:r>
              <a:rPr lang="nl-NL" dirty="0" err="1"/>
              <a:t>to</a:t>
            </a:r>
            <a:r>
              <a:rPr lang="nl-NL" dirty="0"/>
              <a:t> </a:t>
            </a:r>
            <a:r>
              <a:rPr lang="nl-NL" dirty="0" err="1"/>
              <a:t>extend</a:t>
            </a:r>
            <a:endParaRPr lang="nl-NL" dirty="0"/>
          </a:p>
          <a:p>
            <a:pPr marL="171428" indent="-171428" defTabSz="914281">
              <a:buFont typeface="Arial" charset="0"/>
              <a:buChar char="•"/>
              <a:defRPr/>
            </a:pPr>
            <a:r>
              <a:rPr lang="en-US" dirty="0"/>
              <a:t>You should be able to go to the formal definition endpoint and get the definition of the extension.</a:t>
            </a:r>
          </a:p>
          <a:p>
            <a:pPr marL="171428" indent="-171428" defTabSz="914281">
              <a:buFont typeface="Arial" charset="0"/>
              <a:buChar char="•"/>
              <a:defRPr/>
            </a:pPr>
            <a:r>
              <a:rPr lang="en-US" dirty="0"/>
              <a:t>Note: birth order is already provided for</a:t>
            </a:r>
            <a:r>
              <a:rPr lang="en-US" baseline="0" dirty="0"/>
              <a:t> in FHIR through the multipleBirthInteger</a:t>
            </a:r>
            <a:endParaRPr lang="nl-NL" dirty="0"/>
          </a:p>
          <a:p>
            <a:pPr marL="171428" indent="-171428" defTabSz="914281">
              <a:buFont typeface="Arial" charset="0"/>
              <a:buChar char="•"/>
              <a:defRPr/>
            </a:pPr>
            <a:endParaRPr lang="nl-NL" dirty="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dirty="0"/>
          </a:p>
        </p:txBody>
      </p:sp>
    </p:spTree>
    <p:extLst>
      <p:ext uri="{BB962C8B-B14F-4D97-AF65-F5344CB8AC3E}">
        <p14:creationId xmlns:p14="http://schemas.microsoft.com/office/powerpoint/2010/main" val="1170691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3080988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588983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1711382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1711093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101</a:t>
            </a:fld>
            <a:endParaRPr lang="en-CA" dirty="0"/>
          </a:p>
        </p:txBody>
      </p:sp>
    </p:spTree>
    <p:extLst>
      <p:ext uri="{BB962C8B-B14F-4D97-AF65-F5344CB8AC3E}">
        <p14:creationId xmlns:p14="http://schemas.microsoft.com/office/powerpoint/2010/main" val="8177120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2799887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1406740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105</a:t>
            </a:fld>
            <a:endParaRPr lang="en-CA" dirty="0"/>
          </a:p>
        </p:txBody>
      </p:sp>
    </p:spTree>
    <p:extLst>
      <p:ext uri="{BB962C8B-B14F-4D97-AF65-F5344CB8AC3E}">
        <p14:creationId xmlns:p14="http://schemas.microsoft.com/office/powerpoint/2010/main" val="8579643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274457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107</a:t>
            </a:fld>
            <a:endParaRPr lang="en-CA" dirty="0"/>
          </a:p>
        </p:txBody>
      </p:sp>
    </p:spTree>
    <p:extLst>
      <p:ext uri="{BB962C8B-B14F-4D97-AF65-F5344CB8AC3E}">
        <p14:creationId xmlns:p14="http://schemas.microsoft.com/office/powerpoint/2010/main" val="1278338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extLst>
      <p:ext uri="{BB962C8B-B14F-4D97-AF65-F5344CB8AC3E}">
        <p14:creationId xmlns:p14="http://schemas.microsoft.com/office/powerpoint/2010/main" val="412824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1007259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129665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27352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1402968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2450184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3477852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2381246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30708449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4609326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124</a:t>
            </a:fld>
            <a:endParaRPr lang="en-CA" dirty="0"/>
          </a:p>
        </p:txBody>
      </p:sp>
    </p:spTree>
    <p:extLst>
      <p:ext uri="{BB962C8B-B14F-4D97-AF65-F5344CB8AC3E}">
        <p14:creationId xmlns:p14="http://schemas.microsoft.com/office/powerpoint/2010/main" val="5447517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p14="http://schemas.microsoft.com/office/powerpoint/2010/main" val="17916888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127</a:t>
            </a:fld>
            <a:endParaRPr lang="en-CA" dirty="0"/>
          </a:p>
        </p:txBody>
      </p:sp>
    </p:spTree>
    <p:extLst>
      <p:ext uri="{BB962C8B-B14F-4D97-AF65-F5344CB8AC3E}">
        <p14:creationId xmlns:p14="http://schemas.microsoft.com/office/powerpoint/2010/main" val="2730925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128</a:t>
            </a:fld>
            <a:endParaRPr lang="en-CA" dirty="0"/>
          </a:p>
        </p:txBody>
      </p:sp>
    </p:spTree>
    <p:extLst>
      <p:ext uri="{BB962C8B-B14F-4D97-AF65-F5344CB8AC3E}">
        <p14:creationId xmlns:p14="http://schemas.microsoft.com/office/powerpoint/2010/main" val="1178168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129</a:t>
            </a:fld>
            <a:endParaRPr lang="en-CA" dirty="0"/>
          </a:p>
        </p:txBody>
      </p:sp>
    </p:spTree>
    <p:extLst>
      <p:ext uri="{BB962C8B-B14F-4D97-AF65-F5344CB8AC3E}">
        <p14:creationId xmlns:p14="http://schemas.microsoft.com/office/powerpoint/2010/main" val="1734395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746987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xmlns=""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xmlns=""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a16="http://schemas.microsoft.com/office/drawing/2014/main" xmlns=""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9" name="Date Placeholder 3">
            <a:extLst>
              <a:ext uri="{FF2B5EF4-FFF2-40B4-BE49-F238E27FC236}">
                <a16:creationId xmlns:a16="http://schemas.microsoft.com/office/drawing/2014/main" xmlns=""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dirty="0"/>
          </a:p>
        </p:txBody>
      </p:sp>
      <p:grpSp>
        <p:nvGrpSpPr>
          <p:cNvPr id="13" name="Group 12">
            <a:extLst>
              <a:ext uri="{FF2B5EF4-FFF2-40B4-BE49-F238E27FC236}">
                <a16:creationId xmlns:a16="http://schemas.microsoft.com/office/drawing/2014/main" xmlns=""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xmlns=""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xmlns=""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2" name="TextBox 11">
              <a:extLst>
                <a:ext uri="{FF2B5EF4-FFF2-40B4-BE49-F238E27FC236}">
                  <a16:creationId xmlns:a16="http://schemas.microsoft.com/office/drawing/2014/main" xmlns=""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xmlns=""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xmlns=""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xmlns=""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xmlns=""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9" name="Group 28">
            <a:extLst>
              <a:ext uri="{FF2B5EF4-FFF2-40B4-BE49-F238E27FC236}">
                <a16:creationId xmlns:a16="http://schemas.microsoft.com/office/drawing/2014/main" xmlns=""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xmlns=""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xmlns=""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xmlns=""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xmlns=""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pic>
        <p:nvPicPr>
          <p:cNvPr id="24" name="Picture 7">
            <a:extLst>
              <a:ext uri="{FF2B5EF4-FFF2-40B4-BE49-F238E27FC236}">
                <a16:creationId xmlns:a16="http://schemas.microsoft.com/office/drawing/2014/main" xmlns=""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xmlns=""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xmlns=""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9" name="Group 28">
            <a:extLst>
              <a:ext uri="{FF2B5EF4-FFF2-40B4-BE49-F238E27FC236}">
                <a16:creationId xmlns:a16="http://schemas.microsoft.com/office/drawing/2014/main" xmlns=""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xmlns=""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xmlns=""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xmlns=""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xmlns=""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xmlns=""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xmlns=""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xmlns=""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xmlns=""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5" name="Group 14">
            <a:extLst>
              <a:ext uri="{FF2B5EF4-FFF2-40B4-BE49-F238E27FC236}">
                <a16:creationId xmlns:a16="http://schemas.microsoft.com/office/drawing/2014/main" xmlns=""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xmlns=""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xmlns=""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xmlns=""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2" name="Straight Connector 21">
            <a:extLst>
              <a:ext uri="{FF2B5EF4-FFF2-40B4-BE49-F238E27FC236}">
                <a16:creationId xmlns:a16="http://schemas.microsoft.com/office/drawing/2014/main" xmlns=""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xmlns=""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54251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114800" cy="341439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1439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747215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1109662"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91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xmlns=""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xmlns=""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xmlns="" id="{9170F17B-552A-4993-A6F0-1A6FE335872E}"/>
              </a:ext>
            </a:extLst>
          </p:cNvPr>
          <p:cNvSpPr>
            <a:spLocks noGrp="1"/>
          </p:cNvSpPr>
          <p:nvPr>
            <p:ph type="ftr" sz="quarter" idx="10"/>
          </p:nvPr>
        </p:nvSpPr>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9" name="Slide Number Placeholder 5">
            <a:extLst>
              <a:ext uri="{FF2B5EF4-FFF2-40B4-BE49-F238E27FC236}">
                <a16:creationId xmlns:a16="http://schemas.microsoft.com/office/drawing/2014/main" xmlns=""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grpSp>
        <p:nvGrpSpPr>
          <p:cNvPr id="10" name="Group 9">
            <a:extLst>
              <a:ext uri="{FF2B5EF4-FFF2-40B4-BE49-F238E27FC236}">
                <a16:creationId xmlns:a16="http://schemas.microsoft.com/office/drawing/2014/main" xmlns=""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xmlns=""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xmlns=""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3" name="TextBox 12">
              <a:extLst>
                <a:ext uri="{FF2B5EF4-FFF2-40B4-BE49-F238E27FC236}">
                  <a16:creationId xmlns:a16="http://schemas.microsoft.com/office/drawing/2014/main" xmlns=""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xmlns=""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xmlns=""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xmlns=""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xmlns=""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4" name="Group 13">
            <a:extLst>
              <a:ext uri="{FF2B5EF4-FFF2-40B4-BE49-F238E27FC236}">
                <a16:creationId xmlns:a16="http://schemas.microsoft.com/office/drawing/2014/main" xmlns=""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xmlns=""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xmlns=""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xmlns=""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xmlns=""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xmlns=""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xmlns=""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xmlns=""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xmlns=""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xmlns=""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4" name="Group 13">
            <a:extLst>
              <a:ext uri="{FF2B5EF4-FFF2-40B4-BE49-F238E27FC236}">
                <a16:creationId xmlns:a16="http://schemas.microsoft.com/office/drawing/2014/main" xmlns=""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xmlns=""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xmlns=""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xmlns=""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xmlns=""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xmlns=""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xmlns=""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xmlns=""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xmlns=""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xmlns=""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4" name="Group 13">
            <a:extLst>
              <a:ext uri="{FF2B5EF4-FFF2-40B4-BE49-F238E27FC236}">
                <a16:creationId xmlns:a16="http://schemas.microsoft.com/office/drawing/2014/main" xmlns=""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xmlns=""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xmlns=""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xmlns=""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xmlns=""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xmlns=""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
        <p:nvSpPr>
          <p:cNvPr id="13" name="Text Placeholder 2">
            <a:extLst>
              <a:ext uri="{FF2B5EF4-FFF2-40B4-BE49-F238E27FC236}">
                <a16:creationId xmlns:a16="http://schemas.microsoft.com/office/drawing/2014/main" xmlns=""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7" name="Content Placeholder 3">
            <a:extLst>
              <a:ext uri="{FF2B5EF4-FFF2-40B4-BE49-F238E27FC236}">
                <a16:creationId xmlns:a16="http://schemas.microsoft.com/office/drawing/2014/main" xmlns=""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xmlns=""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4" name="Content Placeholder 5">
            <a:extLst>
              <a:ext uri="{FF2B5EF4-FFF2-40B4-BE49-F238E27FC236}">
                <a16:creationId xmlns:a16="http://schemas.microsoft.com/office/drawing/2014/main" xmlns=""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xmlns=""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xmlns=""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xmlns=""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1" name="Group 20">
            <a:extLst>
              <a:ext uri="{FF2B5EF4-FFF2-40B4-BE49-F238E27FC236}">
                <a16:creationId xmlns:a16="http://schemas.microsoft.com/office/drawing/2014/main" xmlns=""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xmlns=""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xmlns=""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4" name="TextBox 23">
              <a:extLst>
                <a:ext uri="{FF2B5EF4-FFF2-40B4-BE49-F238E27FC236}">
                  <a16:creationId xmlns:a16="http://schemas.microsoft.com/office/drawing/2014/main" xmlns=""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1" name="Straight Connector 10">
            <a:extLst>
              <a:ext uri="{FF2B5EF4-FFF2-40B4-BE49-F238E27FC236}">
                <a16:creationId xmlns:a16="http://schemas.microsoft.com/office/drawing/2014/main" xmlns=""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xmlns=""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xmlns=""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xmlns=""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xmlns=""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xmlns=""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43" name="Group 42">
            <a:extLst>
              <a:ext uri="{FF2B5EF4-FFF2-40B4-BE49-F238E27FC236}">
                <a16:creationId xmlns:a16="http://schemas.microsoft.com/office/drawing/2014/main" xmlns=""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xmlns=""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xmlns=""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46" name="TextBox 45">
              <a:extLst>
                <a:ext uri="{FF2B5EF4-FFF2-40B4-BE49-F238E27FC236}">
                  <a16:creationId xmlns:a16="http://schemas.microsoft.com/office/drawing/2014/main" xmlns=""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3" name="Straight Connector 22">
            <a:extLst>
              <a:ext uri="{FF2B5EF4-FFF2-40B4-BE49-F238E27FC236}">
                <a16:creationId xmlns:a16="http://schemas.microsoft.com/office/drawing/2014/main" xmlns=""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xmlns=""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xmlns=""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xmlns=""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xmlns=""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xmlns=""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7" name="Group 26">
            <a:extLst>
              <a:ext uri="{FF2B5EF4-FFF2-40B4-BE49-F238E27FC236}">
                <a16:creationId xmlns:a16="http://schemas.microsoft.com/office/drawing/2014/main" xmlns=""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xmlns=""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xmlns=""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0" name="TextBox 29">
              <a:extLst>
                <a:ext uri="{FF2B5EF4-FFF2-40B4-BE49-F238E27FC236}">
                  <a16:creationId xmlns:a16="http://schemas.microsoft.com/office/drawing/2014/main" xmlns=""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xmlns=""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xmlns=""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xmlns=""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xmlns=""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xmlns=""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6" name="Slide Number Placeholder 5">
            <a:extLst>
              <a:ext uri="{FF2B5EF4-FFF2-40B4-BE49-F238E27FC236}">
                <a16:creationId xmlns:a16="http://schemas.microsoft.com/office/drawing/2014/main" xmlns=""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3" r:id="rId15"/>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inferno.healthit.gov/" TargetMode="External"/><Relationship Id="rId2" Type="http://schemas.openxmlformats.org/officeDocument/2006/relationships/hyperlink" Target="https://confluence.hl7.org/display/FHIR/Testing+Platforms" TargetMode="External"/><Relationship Id="rId1" Type="http://schemas.openxmlformats.org/officeDocument/2006/relationships/slideLayout" Target="../slideLayouts/slideLayout3.xml"/><Relationship Id="rId6" Type="http://schemas.openxmlformats.org/officeDocument/2006/relationships/hyperlink" Target="https://github.com/usnistgov/asbestos" TargetMode="External"/><Relationship Id="rId5" Type="http://schemas.openxmlformats.org/officeDocument/2006/relationships/hyperlink" Target="http://touchstone.com/" TargetMode="External"/><Relationship Id="rId4" Type="http://schemas.openxmlformats.org/officeDocument/2006/relationships/hyperlink" Target="https://github.com/fhir-crucible/crucible" TargetMode="External"/></Relationships>
</file>

<file path=ppt/slides/_rels/slide109.xml.rels><?xml version="1.0" encoding="UTF-8" standalone="yes"?>
<Relationships xmlns="http://schemas.openxmlformats.org/package/2006/relationships"><Relationship Id="rId2" Type="http://schemas.openxmlformats.org/officeDocument/2006/relationships/hyperlink" Target="https://confluence.hl7.org/display/FHIR/Public+Test+Server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clinfhir.com/"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hyperlink" Target="http://community.fhir.org/"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hyperlink" Target="https://jira.hl7.org/projects/FHIR/summary" TargetMode="External"/><Relationship Id="rId5" Type="http://schemas.openxmlformats.org/officeDocument/2006/relationships/hyperlink" Target="http://stackoverflow.com/questions/tagged/hl7-fhir" TargetMode="External"/><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hl7.org/fhir/us/ccda/index.html"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hyperlink" Target="https://www.hl7.org/fhir/us/core/index.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2.jpeg"/><Relationship Id="rId4" Type="http://schemas.openxmlformats.org/officeDocument/2006/relationships/hyperlink" Target="https://confluence.hl7.org/display/FHIR/Mailing+List+Instructions"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mailto:richard.ettema@aegis.net"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wmf"/></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tree/master/presentations/2022-08%20Webinars"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wmf"/><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hl7.org/fhir/summary.html#2.17.3"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summary.html#2.17.3"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hl7.org/implement/standards/fhir/terminology-service.html" TargetMode="External"/><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hl7.org/implement/standards/fhir/http.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implement/standards/fhir/http.html"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hl7.org/fhir/search.html#Summary"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AU" dirty="0" smtClean="0"/>
              <a:t>Introduction to FHIR</a:t>
            </a:r>
            <a:endParaRPr lang="en-US" dirty="0"/>
          </a:p>
        </p:txBody>
      </p:sp>
      <p:sp>
        <p:nvSpPr>
          <p:cNvPr id="4" name="Subtitle 3"/>
          <p:cNvSpPr>
            <a:spLocks noGrp="1"/>
          </p:cNvSpPr>
          <p:nvPr>
            <p:ph type="subTitle" idx="1"/>
          </p:nvPr>
        </p:nvSpPr>
        <p:spPr/>
        <p:txBody>
          <a:bodyPr/>
          <a:lstStyle/>
          <a:p>
            <a:r>
              <a:rPr lang="en-US" altLang="en-US" dirty="0">
                <a:latin typeface="Arial" panose="020B0604020202020204" pitchFamily="34" charset="0"/>
              </a:rPr>
              <a:t>Webinar</a:t>
            </a:r>
          </a:p>
        </p:txBody>
      </p:sp>
      <p:sp>
        <p:nvSpPr>
          <p:cNvPr id="8" name="Text Placeholder 7">
            <a:extLst>
              <a:ext uri="{FF2B5EF4-FFF2-40B4-BE49-F238E27FC236}">
                <a16:creationId xmlns:a16="http://schemas.microsoft.com/office/drawing/2014/main" xmlns="" id="{62EAEE4D-DFDC-4EFC-B01D-4E1EAA084740}"/>
              </a:ext>
            </a:extLst>
          </p:cNvPr>
          <p:cNvSpPr>
            <a:spLocks noGrp="1"/>
          </p:cNvSpPr>
          <p:nvPr>
            <p:ph type="body" sz="quarter" idx="10"/>
          </p:nvPr>
        </p:nvSpPr>
        <p:spPr/>
        <p:txBody>
          <a:bodyPr/>
          <a:lstStyle/>
          <a:p>
            <a:r>
              <a:rPr lang="en-US" sz="2100" dirty="0" smtClean="0"/>
              <a:t>Richard Ettema</a:t>
            </a:r>
            <a:endParaRPr lang="en-US" sz="2100" dirty="0"/>
          </a:p>
          <a:p>
            <a:r>
              <a:rPr lang="en-US" sz="2100" dirty="0" smtClean="0"/>
              <a:t>August 26, 2022</a:t>
            </a:r>
            <a:endParaRPr lang="en-US" sz="2100" dirty="0"/>
          </a:p>
        </p:txBody>
      </p:sp>
      <p:sp>
        <p:nvSpPr>
          <p:cNvPr id="7" name="Slide Number Placeholder 6">
            <a:extLst>
              <a:ext uri="{FF2B5EF4-FFF2-40B4-BE49-F238E27FC236}">
                <a16:creationId xmlns:a16="http://schemas.microsoft.com/office/drawing/2014/main" xmlns="" id="{03B02A91-314E-47EE-9F6F-3A18A2FFF0EC}"/>
              </a:ext>
            </a:extLst>
          </p:cNvPr>
          <p:cNvSpPr>
            <a:spLocks noGrp="1"/>
          </p:cNvSpPr>
          <p:nvPr>
            <p:ph type="sldNum" sz="quarter" idx="4294967295"/>
          </p:nvPr>
        </p:nvSpPr>
        <p:spPr>
          <a:xfrm>
            <a:off x="8872538" y="4792663"/>
            <a:ext cx="271462" cy="158750"/>
          </a:xfrm>
        </p:spPr>
        <p:txBody>
          <a:bodyPr/>
          <a:lstStyle/>
          <a:p>
            <a:fld id="{DD8FDF0E-2772-4D89-9F72-F3CB15D8B8AB}" type="slidenum">
              <a:rPr lang="en-US" smtClean="0"/>
              <a:pPr/>
              <a:t>1</a:t>
            </a:fld>
            <a:endParaRPr lang="en-US" dirty="0"/>
          </a:p>
        </p:txBody>
      </p:sp>
      <p:sp>
        <p:nvSpPr>
          <p:cNvPr id="2" name="Footer Placeholder 1">
            <a:extLst>
              <a:ext uri="{FF2B5EF4-FFF2-40B4-BE49-F238E27FC236}">
                <a16:creationId xmlns:a16="http://schemas.microsoft.com/office/drawing/2014/main" xmlns="" id="{2DB8BFEF-A591-4AA8-9418-E34A204D637F}"/>
              </a:ext>
            </a:extLst>
          </p:cNvPr>
          <p:cNvSpPr>
            <a:spLocks noGrp="1"/>
          </p:cNvSpPr>
          <p:nvPr>
            <p:ph type="ftr" sz="quarter" idx="11"/>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Tree>
    <p:extLst>
      <p:ext uri="{BB962C8B-B14F-4D97-AF65-F5344CB8AC3E}">
        <p14:creationId xmlns:p14="http://schemas.microsoft.com/office/powerpoint/2010/main" val="1226924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type="body" sz="quarter" idx="13"/>
          </p:nvPr>
        </p:nvSpPr>
        <p:spPr>
          <a:prstGeom prst="rect">
            <a:avLst/>
          </a:prstGeom>
        </p:spPr>
        <p:txBody>
          <a:bodyPr/>
          <a:lstStyle/>
          <a:p>
            <a:r>
              <a:rPr lang="en-US" sz="2800" noProof="0" dirty="0"/>
              <a:t>Newer technology and semi-robust reference model, but</a:t>
            </a:r>
          </a:p>
          <a:p>
            <a:pPr lvl="1"/>
            <a:r>
              <a:rPr lang="en-US" sz="2400" noProof="0" dirty="0"/>
              <a:t>Steep learning curve</a:t>
            </a:r>
          </a:p>
          <a:p>
            <a:pPr lvl="2"/>
            <a:r>
              <a:rPr lang="en-US" sz="2000" noProof="0" dirty="0"/>
              <a:t>Primary implementations by those with $$$$s</a:t>
            </a:r>
          </a:p>
          <a:p>
            <a:pPr lvl="1"/>
            <a:r>
              <a:rPr lang="en-US" sz="2400" noProof="0" dirty="0"/>
              <a:t>No inter-version wire compatibility</a:t>
            </a:r>
          </a:p>
          <a:p>
            <a:pPr lvl="1"/>
            <a:r>
              <a:rPr lang="en-US" sz="2400" noProof="0" dirty="0"/>
              <a:t>International specifications are too abstract, regional implementations don’t interoperate</a:t>
            </a:r>
          </a:p>
        </p:txBody>
      </p:sp>
    </p:spTree>
    <p:extLst>
      <p:ext uri="{BB962C8B-B14F-4D97-AF65-F5344CB8AC3E}">
        <p14:creationId xmlns:p14="http://schemas.microsoft.com/office/powerpoint/2010/main" val="338417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012236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4124284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469289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142283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4294967295"/>
          </p:nvPr>
        </p:nvSpPr>
        <p:spPr>
          <a:xfrm>
            <a:off x="381000" y="1371600"/>
            <a:ext cx="8382000" cy="3360390"/>
          </a:xfrm>
          <a:prstGeom prst="rect">
            <a:avLst/>
          </a:prstGeom>
        </p:spPr>
        <p:txBody>
          <a:bodyPr/>
          <a:lstStyle/>
          <a:p>
            <a:r>
              <a:rPr lang="en-US" sz="2400" noProof="0" dirty="0"/>
              <a:t>FHIR is brand new</a:t>
            </a:r>
          </a:p>
          <a:p>
            <a:pPr lvl="1"/>
            <a:r>
              <a:rPr lang="en-US" sz="2000" noProof="0" dirty="0"/>
              <a:t>Minimal market share</a:t>
            </a:r>
          </a:p>
          <a:p>
            <a:pPr lvl="1"/>
            <a:r>
              <a:rPr lang="en-US" sz="2000" noProof="0" dirty="0"/>
              <a:t>Not yet normative</a:t>
            </a:r>
          </a:p>
          <a:p>
            <a:pPr lvl="1"/>
            <a:r>
              <a:rPr lang="en-US" sz="2000" noProof="0" dirty="0"/>
              <a:t>Limited track record</a:t>
            </a:r>
          </a:p>
          <a:p>
            <a:r>
              <a:rPr lang="en-US" sz="2400" noProof="0" dirty="0"/>
              <a:t>Business case</a:t>
            </a:r>
          </a:p>
          <a:p>
            <a:pPr lvl="1"/>
            <a:r>
              <a:rPr lang="en-US" sz="2000" noProof="0" dirty="0"/>
              <a:t>No-one dumps existing working systems just because something new is “better”</a:t>
            </a:r>
          </a:p>
          <a:p>
            <a:pPr lvl="1"/>
            <a:r>
              <a:rPr lang="en-US" sz="2000" noProof="0" dirty="0"/>
              <a:t>Most Large projects committed to one standard won’t change direction quickly (or even at all)</a:t>
            </a:r>
          </a:p>
        </p:txBody>
      </p:sp>
    </p:spTree>
    <p:extLst>
      <p:ext uri="{BB962C8B-B14F-4D97-AF65-F5344CB8AC3E}">
        <p14:creationId xmlns:p14="http://schemas.microsoft.com/office/powerpoint/2010/main" val="2509843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100" dirty="0"/>
              <a:t>Yes, FHIR has the </a:t>
            </a:r>
            <a:r>
              <a:rPr lang="en-US" sz="2100" b="1" dirty="0"/>
              <a:t>potential</a:t>
            </a:r>
            <a:r>
              <a:rPr lang="en-US" sz="2100" dirty="0"/>
              <a:t> to supplant HL7 v3, CDA and even v2</a:t>
            </a:r>
          </a:p>
          <a:p>
            <a:r>
              <a:rPr lang="en-US" sz="2100" b="1" dirty="0"/>
              <a:t>However</a:t>
            </a:r>
          </a:p>
          <a:p>
            <a:pPr lvl="1"/>
            <a:r>
              <a:rPr lang="en-US" sz="1800" dirty="0"/>
              <a:t>It’s probably not going to do so right away</a:t>
            </a:r>
          </a:p>
          <a:p>
            <a:pPr marL="428625" indent="-385763"/>
            <a:endParaRPr lang="en-US" sz="2175" dirty="0"/>
          </a:p>
          <a:p>
            <a:pPr marL="428625" indent="-385763"/>
            <a:r>
              <a:rPr lang="en-US" sz="2175" dirty="0"/>
              <a:t>HL7 will support existing product lines so</a:t>
            </a:r>
            <a:br>
              <a:rPr lang="en-US" sz="2175" dirty="0"/>
            </a:br>
            <a:r>
              <a:rPr lang="en-US" sz="2175" dirty="0"/>
              <a:t>long as the market needs them</a:t>
            </a:r>
          </a:p>
        </p:txBody>
      </p:sp>
    </p:spTree>
    <p:extLst>
      <p:ext uri="{BB962C8B-B14F-4D97-AF65-F5344CB8AC3E}">
        <p14:creationId xmlns:p14="http://schemas.microsoft.com/office/powerpoint/2010/main" val="2989660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Tree>
    <p:extLst>
      <p:ext uri="{BB962C8B-B14F-4D97-AF65-F5344CB8AC3E}">
        <p14:creationId xmlns:p14="http://schemas.microsoft.com/office/powerpoint/2010/main" val="21709095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4294967295"/>
          </p:nvPr>
        </p:nvSpPr>
        <p:spPr>
          <a:xfrm>
            <a:off x="381000" y="1371600"/>
            <a:ext cx="8382000" cy="3360390"/>
          </a:xfrm>
          <a:prstGeom prst="rect">
            <a:avLst/>
          </a:prstGeom>
        </p:spPr>
        <p:txBody>
          <a:bodyPr/>
          <a:lstStyle/>
          <a:p>
            <a:r>
              <a:rPr lang="en-AU" sz="2800" dirty="0"/>
              <a:t>Reference Implementations – object models, parsers, serializers, clients, validators, utilities</a:t>
            </a:r>
          </a:p>
          <a:p>
            <a:r>
              <a:rPr lang="en-AU" sz="2800" dirty="0"/>
              <a:t>Schema, Schematron, Validation Pack</a:t>
            </a:r>
          </a:p>
          <a:p>
            <a:r>
              <a:rPr lang="en-AU" sz="2800" dirty="0"/>
              <a:t>1000s of examples</a:t>
            </a:r>
          </a:p>
          <a:p>
            <a:r>
              <a:rPr lang="en-AU" sz="2800" dirty="0"/>
              <a:t>Servers… </a:t>
            </a:r>
          </a:p>
        </p:txBody>
      </p:sp>
    </p:spTree>
    <p:extLst>
      <p:ext uri="{BB962C8B-B14F-4D97-AF65-F5344CB8AC3E}">
        <p14:creationId xmlns:p14="http://schemas.microsoft.com/office/powerpoint/2010/main" val="41764607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Testing </a:t>
            </a:r>
            <a:r>
              <a:rPr lang="en-AU" dirty="0" smtClean="0"/>
              <a:t>Platforms</a:t>
            </a:r>
            <a:r>
              <a:rPr lang="en-AU" dirty="0"/>
              <a:t/>
            </a:r>
            <a:br>
              <a:rPr lang="en-AU" dirty="0"/>
            </a:br>
            <a:r>
              <a:rPr lang="en-AU" sz="1600" b="0" dirty="0" smtClean="0">
                <a:hlinkClick r:id="rId2"/>
              </a:rPr>
              <a:t>https</a:t>
            </a:r>
            <a:r>
              <a:rPr lang="en-AU" sz="1600" b="0" dirty="0">
                <a:hlinkClick r:id="rId2"/>
              </a:rPr>
              <a:t>://</a:t>
            </a:r>
            <a:r>
              <a:rPr lang="en-AU" sz="1600" b="0" dirty="0" smtClean="0">
                <a:hlinkClick r:id="rId2"/>
              </a:rPr>
              <a:t>confluence.hl7.org/display/FHIR/Testing+Platforms</a:t>
            </a:r>
            <a:r>
              <a:rPr lang="en-AU" sz="1600" b="0" dirty="0" smtClean="0"/>
              <a:t> </a:t>
            </a:r>
            <a:endParaRPr lang="en-AU" b="0" dirty="0"/>
          </a:p>
        </p:txBody>
      </p:sp>
      <p:sp>
        <p:nvSpPr>
          <p:cNvPr id="5" name="Text Placeholder 4"/>
          <p:cNvSpPr>
            <a:spLocks noGrp="1"/>
          </p:cNvSpPr>
          <p:nvPr>
            <p:ph type="body" sz="quarter" idx="13"/>
          </p:nvPr>
        </p:nvSpPr>
        <p:spPr/>
        <p:txBody>
          <a:bodyPr/>
          <a:lstStyle/>
          <a:p>
            <a:r>
              <a:rPr lang="en-US" sz="2000" dirty="0">
                <a:hlinkClick r:id="rId3"/>
              </a:rPr>
              <a:t>Inferno </a:t>
            </a:r>
            <a:r>
              <a:rPr lang="en-US" sz="2000" dirty="0"/>
              <a:t>- Inferno Framework is a rigorous and extensible testing development framework for HL7® FHIR® and beyond.</a:t>
            </a:r>
          </a:p>
          <a:p>
            <a:pPr lvl="1"/>
            <a:r>
              <a:rPr lang="en-US" sz="1800" dirty="0"/>
              <a:t>Successor to </a:t>
            </a:r>
            <a:r>
              <a:rPr lang="en-US" sz="1800" dirty="0">
                <a:hlinkClick r:id="rId4"/>
              </a:rPr>
              <a:t>Crucible </a:t>
            </a:r>
            <a:r>
              <a:rPr lang="en-US" sz="1800" dirty="0"/>
              <a:t>- open source testing tools for FHIR</a:t>
            </a:r>
          </a:p>
          <a:p>
            <a:r>
              <a:rPr lang="en-US" sz="2000" dirty="0">
                <a:hlinkClick r:id="rId5"/>
              </a:rPr>
              <a:t>Touchstone </a:t>
            </a:r>
            <a:r>
              <a:rPr lang="en-US" sz="2000" dirty="0"/>
              <a:t>- Testing FHIR Client or Servers using Test-Driven-Development (TDD)</a:t>
            </a:r>
          </a:p>
          <a:p>
            <a:r>
              <a:rPr lang="en-US" sz="2000" dirty="0"/>
              <a:t>IHE / NIST have developed a </a:t>
            </a:r>
            <a:r>
              <a:rPr lang="en-US" sz="2000" dirty="0" err="1"/>
              <a:t>TestScript</a:t>
            </a:r>
            <a:r>
              <a:rPr lang="en-US" sz="2000" dirty="0"/>
              <a:t> based test tool that is predominantly used today to test the IHE-MHD implementation guide</a:t>
            </a:r>
            <a:r>
              <a:rPr lang="en-US" sz="2000" dirty="0" smtClean="0"/>
              <a:t>.</a:t>
            </a:r>
          </a:p>
          <a:p>
            <a:pPr lvl="1"/>
            <a:r>
              <a:rPr lang="en-US" sz="1600" dirty="0" smtClean="0">
                <a:hlinkClick r:id="rId6"/>
              </a:rPr>
              <a:t>https</a:t>
            </a:r>
            <a:r>
              <a:rPr lang="en-US" sz="1600" dirty="0">
                <a:hlinkClick r:id="rId6"/>
              </a:rPr>
              <a:t>://</a:t>
            </a:r>
            <a:r>
              <a:rPr lang="en-US" sz="1600" dirty="0" smtClean="0">
                <a:hlinkClick r:id="rId6"/>
              </a:rPr>
              <a:t>github.com/usnistgov/asbestos</a:t>
            </a:r>
            <a:r>
              <a:rPr lang="en-US" sz="1600" dirty="0" smtClean="0"/>
              <a:t> </a:t>
            </a:r>
            <a:endParaRPr lang="en-US" sz="1600" dirty="0"/>
          </a:p>
        </p:txBody>
      </p:sp>
    </p:spTree>
    <p:extLst>
      <p:ext uri="{BB962C8B-B14F-4D97-AF65-F5344CB8AC3E}">
        <p14:creationId xmlns:p14="http://schemas.microsoft.com/office/powerpoint/2010/main" val="18627842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a:t>
            </a:r>
            <a:r>
              <a:rPr lang="en-AU" dirty="0"/>
              <a:t>Servers</a:t>
            </a:r>
            <a:br>
              <a:rPr lang="en-AU" dirty="0"/>
            </a:br>
            <a:r>
              <a:rPr lang="en-AU" sz="1600" b="0" dirty="0">
                <a:hlinkClick r:id="rId2"/>
              </a:rPr>
              <a:t>https://</a:t>
            </a:r>
            <a:r>
              <a:rPr lang="en-AU" sz="1600" b="0" dirty="0" smtClean="0">
                <a:hlinkClick r:id="rId2"/>
              </a:rPr>
              <a:t>confluence.hl7.org/display/FHIR/Public+Test+Servers</a:t>
            </a:r>
            <a:r>
              <a:rPr lang="en-AU" sz="1600" b="0" dirty="0" smtClean="0"/>
              <a:t> </a:t>
            </a:r>
            <a:endParaRPr lang="en-AU" b="0" dirty="0"/>
          </a:p>
        </p:txBody>
      </p:sp>
      <p:sp>
        <p:nvSpPr>
          <p:cNvPr id="3" name="Content Placeholder 2"/>
          <p:cNvSpPr>
            <a:spLocks noGrp="1"/>
          </p:cNvSpPr>
          <p:nvPr>
            <p:ph sz="quarter" idx="4294967295"/>
          </p:nvPr>
        </p:nvSpPr>
        <p:spPr>
          <a:xfrm>
            <a:off x="381000" y="1371600"/>
            <a:ext cx="8382000" cy="3360390"/>
          </a:xfrm>
          <a:prstGeom prst="rect">
            <a:avLst/>
          </a:prstGeom>
        </p:spPr>
        <p:txBody>
          <a:bodyPr/>
          <a:lstStyle/>
          <a:p>
            <a:r>
              <a:rPr lang="en-AU" sz="2400" dirty="0"/>
              <a:t>Use the servers to explore how it works</a:t>
            </a:r>
          </a:p>
          <a:p>
            <a:r>
              <a:rPr lang="en-AU" sz="2400" dirty="0" smtClean="0"/>
              <a:t>Write </a:t>
            </a:r>
            <a:r>
              <a:rPr lang="en-AU" sz="2400" dirty="0"/>
              <a:t>clients that use the test data</a:t>
            </a:r>
          </a:p>
          <a:p>
            <a:r>
              <a:rPr lang="en-AU" sz="2400" dirty="0"/>
              <a:t>Test that you got your own system right</a:t>
            </a:r>
          </a:p>
          <a:p>
            <a:r>
              <a:rPr lang="en-AU" sz="2400" dirty="0"/>
              <a:t>Most developers:</a:t>
            </a:r>
          </a:p>
          <a:p>
            <a:pPr lvl="1"/>
            <a:r>
              <a:rPr lang="en-AU" sz="2000" dirty="0"/>
              <a:t>Use the servers to learn</a:t>
            </a:r>
          </a:p>
          <a:p>
            <a:pPr lvl="1"/>
            <a:r>
              <a:rPr lang="en-AU" sz="2000" dirty="0"/>
              <a:t>Consult the documentation occasionally</a:t>
            </a:r>
          </a:p>
          <a:p>
            <a:pPr lvl="1"/>
            <a:r>
              <a:rPr lang="en-AU" sz="2000" dirty="0"/>
              <a:t>We do recommend reading the specification </a:t>
            </a:r>
            <a:r>
              <a:rPr lang="en-AU" sz="2000" dirty="0" smtClean="0"/>
              <a:t>:-)</a:t>
            </a:r>
            <a:endParaRPr lang="en-AU" sz="2000" dirty="0"/>
          </a:p>
        </p:txBody>
      </p:sp>
    </p:spTree>
    <p:extLst>
      <p:ext uri="{BB962C8B-B14F-4D97-AF65-F5344CB8AC3E}">
        <p14:creationId xmlns:p14="http://schemas.microsoft.com/office/powerpoint/2010/main" val="341147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type="body" sz="quarter" idx="13"/>
          </p:nvPr>
        </p:nvSpPr>
        <p:spPr>
          <a:prstGeom prst="rect">
            <a:avLst/>
          </a:prstGeom>
        </p:spPr>
        <p:txBody>
          <a:bodyPr/>
          <a:lstStyle/>
          <a:p>
            <a:r>
              <a:rPr lang="en-US" sz="2800" noProof="0" dirty="0"/>
              <a:t>Broad implementation, human-to-human interoperability, but:</a:t>
            </a:r>
          </a:p>
          <a:p>
            <a:pPr lvl="1"/>
            <a:r>
              <a:rPr lang="en-US" sz="2400" noProof="0" dirty="0"/>
              <a:t>Still a very steep learning curve</a:t>
            </a:r>
          </a:p>
          <a:p>
            <a:pPr lvl="1"/>
            <a:r>
              <a:rPr lang="en-US" sz="2400" noProof="0" dirty="0"/>
              <a:t>Interoperability beyond a human-to-human level is still a challenge, even with templates</a:t>
            </a:r>
          </a:p>
          <a:p>
            <a:pPr lvl="1"/>
            <a:r>
              <a:rPr lang="en-US" sz="2400" noProof="0" dirty="0"/>
              <a:t>Document architecture doesn’t fit all problems</a:t>
            </a:r>
          </a:p>
          <a:p>
            <a:pPr lvl="1"/>
            <a:r>
              <a:rPr lang="en-US" sz="2400" noProof="0" dirty="0"/>
              <a:t>Still a diversity of implementations</a:t>
            </a:r>
          </a:p>
          <a:p>
            <a:pPr lvl="1"/>
            <a:r>
              <a:rPr lang="en-US" sz="2400" noProof="0" dirty="0"/>
              <a:t>Extensibility is difficult</a:t>
            </a:r>
          </a:p>
        </p:txBody>
      </p:sp>
    </p:spTree>
    <p:extLst>
      <p:ext uri="{BB962C8B-B14F-4D97-AF65-F5344CB8AC3E}">
        <p14:creationId xmlns:p14="http://schemas.microsoft.com/office/powerpoint/2010/main" val="1507139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type="body" sz="quarter" idx="13"/>
          </p:nvPr>
        </p:nvSpPr>
        <p:spPr>
          <a:prstGeom prst="rect">
            <a:avLst/>
          </a:prstGeom>
        </p:spPr>
        <p:txBody>
          <a:bodyPr/>
          <a:lstStyle/>
          <a:p>
            <a:r>
              <a:rPr lang="en-CA" sz="2400" dirty="0"/>
              <a:t>Access public server using</a:t>
            </a:r>
          </a:p>
          <a:p>
            <a:pPr lvl="1"/>
            <a:r>
              <a:rPr lang="en-CA" sz="2100" dirty="0"/>
              <a:t>Browser can be used for Read interactions</a:t>
            </a:r>
          </a:p>
          <a:p>
            <a:pPr lvl="2"/>
            <a:r>
              <a:rPr lang="en-CA" dirty="0"/>
              <a:t>Clickable demo at fhirtest.com</a:t>
            </a:r>
          </a:p>
          <a:p>
            <a:pPr lvl="1"/>
            <a:r>
              <a:rPr lang="en-CA" sz="21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Tree>
    <p:extLst>
      <p:ext uri="{BB962C8B-B14F-4D97-AF65-F5344CB8AC3E}">
        <p14:creationId xmlns:p14="http://schemas.microsoft.com/office/powerpoint/2010/main" val="5968992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a:prstGeom prst="rect">
            <a:avLst/>
          </a:prstGeom>
        </p:spPr>
        <p:txBody>
          <a:bodyPr/>
          <a:lstStyle/>
          <a:p>
            <a:r>
              <a:rPr lang="en-US" sz="2800" dirty="0"/>
              <a:t>(David Hay’s) clinFHIR tool</a:t>
            </a:r>
          </a:p>
          <a:p>
            <a:pPr lvl="1"/>
            <a:r>
              <a:rPr lang="en-US" sz="2400" dirty="0">
                <a:hlinkClick r:id="rId3"/>
              </a:rPr>
              <a:t>http://</a:t>
            </a:r>
            <a:r>
              <a:rPr lang="en-US" sz="2400" dirty="0" smtClean="0">
                <a:hlinkClick r:id="rId3"/>
              </a:rPr>
              <a:t>clinfhir.com</a:t>
            </a:r>
            <a:r>
              <a:rPr lang="en-US" sz="2400" dirty="0" smtClean="0"/>
              <a:t> </a:t>
            </a:r>
            <a:endParaRPr lang="en-US" sz="2400" dirty="0"/>
          </a:p>
          <a:p>
            <a:pPr lvl="1"/>
            <a:r>
              <a:rPr lang="en-US" sz="2400" dirty="0"/>
              <a:t>Educational tool</a:t>
            </a:r>
          </a:p>
          <a:p>
            <a:pPr lvl="2"/>
            <a:r>
              <a:rPr lang="en-US" sz="2000" dirty="0"/>
              <a:t>For non-techies (especially clinicians &amp; BA)</a:t>
            </a:r>
          </a:p>
          <a:p>
            <a:pPr lvl="2"/>
            <a:r>
              <a:rPr lang="en-US" sz="2000" dirty="0"/>
              <a:t>Beta software!</a:t>
            </a:r>
          </a:p>
          <a:p>
            <a:pPr lvl="1"/>
            <a:r>
              <a:rPr lang="en-US" sz="2400" dirty="0"/>
              <a:t>Resource Builder</a:t>
            </a:r>
          </a:p>
          <a:p>
            <a:pPr lvl="2"/>
            <a:r>
              <a:rPr lang="en-US" sz="2000" dirty="0"/>
              <a:t>View Resources</a:t>
            </a:r>
          </a:p>
          <a:p>
            <a:pPr lvl="2"/>
            <a:r>
              <a:rPr lang="en-US" sz="2000" dirty="0"/>
              <a:t>Create </a:t>
            </a:r>
            <a:r>
              <a:rPr lang="en-US" sz="2000" dirty="0" smtClean="0"/>
              <a:t>Condition</a:t>
            </a:r>
            <a:endParaRPr lang="en-US" sz="2000" dirty="0"/>
          </a:p>
        </p:txBody>
      </p:sp>
    </p:spTree>
    <p:extLst>
      <p:ext uri="{BB962C8B-B14F-4D97-AF65-F5344CB8AC3E}">
        <p14:creationId xmlns:p14="http://schemas.microsoft.com/office/powerpoint/2010/main" val="3136217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a:prstGeom prst="rect">
            <a:avLst/>
          </a:prstGeom>
        </p:spPr>
        <p:txBody>
          <a:bodyPr/>
          <a:lstStyle/>
          <a:p>
            <a:r>
              <a:rPr lang="en-US" sz="2800" dirty="0"/>
              <a:t>TextEditor</a:t>
            </a:r>
          </a:p>
          <a:p>
            <a:pPr lvl="1"/>
            <a:r>
              <a:rPr lang="en-US" sz="2400" dirty="0"/>
              <a:t>Notepad++</a:t>
            </a:r>
          </a:p>
          <a:p>
            <a:pPr lvl="2"/>
            <a:r>
              <a:rPr lang="en-US" sz="2000" dirty="0"/>
              <a:t>FHIR Plugin (</a:t>
            </a:r>
            <a:r>
              <a:rPr lang="en-US" sz="2000" dirty="0">
                <a:hlinkClick r:id="rId3"/>
              </a:rPr>
              <a:t>http://www.healthintersections.com.au/FhirServer/fhirnpp.htm</a:t>
            </a:r>
            <a:r>
              <a:rPr lang="en-US" sz="2000" dirty="0"/>
              <a:t>)</a:t>
            </a:r>
          </a:p>
          <a:p>
            <a:pPr lvl="1"/>
            <a:r>
              <a:rPr lang="en-US" sz="2400" dirty="0"/>
              <a:t>Atom, etc.</a:t>
            </a:r>
          </a:p>
          <a:p>
            <a:r>
              <a:rPr lang="en-US" sz="2800" dirty="0"/>
              <a:t>XML/JSON editors</a:t>
            </a:r>
          </a:p>
          <a:p>
            <a:pPr lvl="1"/>
            <a:r>
              <a:rPr lang="en-US" sz="2400" dirty="0"/>
              <a:t>XMLSpy, Oxygen etc</a:t>
            </a:r>
            <a:r>
              <a:rPr lang="en-US" sz="2400" dirty="0" smtClean="0"/>
              <a:t>.</a:t>
            </a:r>
            <a:endParaRPr lang="en-US" sz="2400" dirty="0"/>
          </a:p>
        </p:txBody>
      </p:sp>
      <p:sp>
        <p:nvSpPr>
          <p:cNvPr id="8" name="Slide Number Placeholder 3">
            <a:extLst>
              <a:ext uri="{FF2B5EF4-FFF2-40B4-BE49-F238E27FC236}">
                <a16:creationId xmlns:a16="http://schemas.microsoft.com/office/drawing/2014/main" xmlns="" id="{E39AE785-B169-4FF4-B1BD-E39DFF292DA9}"/>
              </a:ext>
            </a:extLst>
          </p:cNvPr>
          <p:cNvSpPr>
            <a:spLocks noGrp="1"/>
          </p:cNvSpPr>
          <p:nvPr>
            <p:ph type="sldNum" sz="quarter" idx="11"/>
          </p:nvPr>
        </p:nvSpPr>
        <p:spPr>
          <a:prstGeom prst="rect">
            <a:avLst/>
          </a:prstGeom>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604123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type="body" sz="quarter" idx="13"/>
          </p:nvPr>
        </p:nvSpPr>
        <p:spPr>
          <a:prstGeom prst="rect">
            <a:avLst/>
          </a:prstGeom>
        </p:spPr>
        <p:txBody>
          <a:bodyPr/>
          <a:lstStyle/>
          <a:p>
            <a:r>
              <a:rPr lang="en-AU" sz="2100" dirty="0"/>
              <a:t>Open invitation to any interested party to come and write software that exchanges FHIR resources</a:t>
            </a:r>
          </a:p>
          <a:p>
            <a:r>
              <a:rPr lang="en-AU" sz="2100" dirty="0"/>
              <a:t>Always hold one before HL7 meetings (last week) + Others by invitation</a:t>
            </a:r>
          </a:p>
          <a:p>
            <a:r>
              <a:rPr lang="en-AU" sz="2100" dirty="0"/>
              <a:t>Mix of skills</a:t>
            </a:r>
          </a:p>
          <a:p>
            <a:pPr lvl="1"/>
            <a:r>
              <a:rPr lang="en-AU" sz="1800" dirty="0"/>
              <a:t>Newbies (“where is the spec?”)</a:t>
            </a:r>
          </a:p>
          <a:p>
            <a:pPr lvl="1"/>
            <a:r>
              <a:rPr lang="en-AU" sz="1800" dirty="0"/>
              <a:t>Old hands who’ve been to every connectathon</a:t>
            </a:r>
          </a:p>
          <a:p>
            <a:pPr lvl="1"/>
            <a:r>
              <a:rPr lang="en-AU" sz="1800" dirty="0"/>
              <a:t>Experiment with new features</a:t>
            </a:r>
          </a:p>
          <a:p>
            <a:r>
              <a:rPr lang="en-AU" sz="2100" dirty="0"/>
              <a:t>We have a virtual connectathon all the time…</a:t>
            </a:r>
          </a:p>
        </p:txBody>
      </p:sp>
    </p:spTree>
    <p:extLst>
      <p:ext uri="{BB962C8B-B14F-4D97-AF65-F5344CB8AC3E}">
        <p14:creationId xmlns:p14="http://schemas.microsoft.com/office/powerpoint/2010/main" val="4287942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4294967295"/>
          </p:nvPr>
        </p:nvPicPr>
        <p:blipFill>
          <a:blip r:embed="rId3" cstate="print"/>
          <a:stretch>
            <a:fillRect/>
          </a:stretch>
        </p:blipFill>
        <p:spPr>
          <a:xfrm>
            <a:off x="1066891" y="3437587"/>
            <a:ext cx="1290590" cy="1290590"/>
          </a:xfrm>
          <a:prstGeom prst="rect">
            <a:avLst/>
          </a:prstGeom>
        </p:spPr>
      </p:pic>
      <p:pic>
        <p:nvPicPr>
          <p:cNvPr id="36866" name="Picture 2" descr="https://zulip.org/images/logos/zulip-icon-512x512.png"/>
          <p:cNvPicPr>
            <a:picLocks noChangeAspect="1" noChangeArrowheads="1"/>
          </p:cNvPicPr>
          <p:nvPr/>
        </p:nvPicPr>
        <p:blipFill>
          <a:blip r:embed="rId4" cstate="print"/>
          <a:srcRect/>
          <a:stretch>
            <a:fillRect/>
          </a:stretch>
        </p:blipFill>
        <p:spPr bwMode="auto">
          <a:xfrm>
            <a:off x="6102080" y="2059725"/>
            <a:ext cx="2055950" cy="2055951"/>
          </a:xfrm>
          <a:prstGeom prst="rect">
            <a:avLst/>
          </a:prstGeom>
          <a:noFill/>
        </p:spPr>
      </p:pic>
      <p:sp>
        <p:nvSpPr>
          <p:cNvPr id="8" name="TextBox 7"/>
          <p:cNvSpPr txBox="1"/>
          <p:nvPr/>
        </p:nvSpPr>
        <p:spPr>
          <a:xfrm>
            <a:off x="6102080" y="4175072"/>
            <a:ext cx="2288885" cy="369332"/>
          </a:xfrm>
          <a:prstGeom prst="rect">
            <a:avLst/>
          </a:prstGeom>
          <a:noFill/>
        </p:spPr>
        <p:txBody>
          <a:bodyPr wrap="square" rtlCol="0">
            <a:spAutoFit/>
          </a:bodyPr>
          <a:lstStyle/>
          <a:p>
            <a:r>
              <a:rPr lang="en-US" dirty="0" smtClean="0"/>
              <a:t>chat.fhir.org (“</a:t>
            </a:r>
            <a:r>
              <a:rPr lang="en-US" dirty="0"/>
              <a:t>Zulip”)</a:t>
            </a:r>
          </a:p>
        </p:txBody>
      </p:sp>
      <p:sp>
        <p:nvSpPr>
          <p:cNvPr id="10" name="TextBox 9"/>
          <p:cNvSpPr txBox="1"/>
          <p:nvPr/>
        </p:nvSpPr>
        <p:spPr>
          <a:xfrm>
            <a:off x="2524781" y="3840508"/>
            <a:ext cx="2746466" cy="646331"/>
          </a:xfrm>
          <a:prstGeom prst="rect">
            <a:avLst/>
          </a:prstGeom>
          <a:noFill/>
        </p:spPr>
        <p:txBody>
          <a:bodyPr wrap="square" rtlCol="0">
            <a:spAutoFit/>
          </a:bodyPr>
          <a:lstStyle/>
          <a:p>
            <a:r>
              <a:rPr lang="en-US" dirty="0">
                <a:hlinkClick r:id="rId5"/>
              </a:rPr>
              <a:t>http://</a:t>
            </a:r>
            <a:r>
              <a:rPr lang="en-US" dirty="0" smtClean="0">
                <a:hlinkClick r:id="rId5"/>
              </a:rPr>
              <a:t>stackoverflow.com/questions/tagged/hl7-fhir</a:t>
            </a:r>
            <a:r>
              <a:rPr lang="en-US" dirty="0" smtClean="0"/>
              <a:t> </a:t>
            </a:r>
            <a:endParaRPr lang="en-US" dirty="0"/>
          </a:p>
        </p:txBody>
      </p:sp>
      <p:sp>
        <p:nvSpPr>
          <p:cNvPr id="11" name="TextBox 10"/>
          <p:cNvSpPr txBox="1"/>
          <p:nvPr/>
        </p:nvSpPr>
        <p:spPr>
          <a:xfrm>
            <a:off x="1712186" y="1761437"/>
            <a:ext cx="4587045" cy="369332"/>
          </a:xfrm>
          <a:prstGeom prst="rect">
            <a:avLst/>
          </a:prstGeom>
          <a:noFill/>
        </p:spPr>
        <p:txBody>
          <a:bodyPr wrap="square" rtlCol="0">
            <a:spAutoFit/>
          </a:bodyPr>
          <a:lstStyle/>
          <a:p>
            <a:r>
              <a:rPr lang="en-US" dirty="0">
                <a:hlinkClick r:id="rId6"/>
              </a:rPr>
              <a:t>https://</a:t>
            </a:r>
            <a:r>
              <a:rPr lang="en-US" dirty="0" smtClean="0">
                <a:hlinkClick r:id="rId6"/>
              </a:rPr>
              <a:t>jira.hl7.org/projects/FHIR/summary</a:t>
            </a:r>
            <a:r>
              <a:rPr lang="en-US" dirty="0" smtClean="0"/>
              <a:t> </a:t>
            </a:r>
            <a:endParaRPr lang="en-US" dirty="0"/>
          </a:p>
        </p:txBody>
      </p:sp>
      <p:sp>
        <p:nvSpPr>
          <p:cNvPr id="12" name="TextBox 11">
            <a:extLst>
              <a:ext uri="{FF2B5EF4-FFF2-40B4-BE49-F238E27FC236}">
                <a16:creationId xmlns:a16="http://schemas.microsoft.com/office/drawing/2014/main" xmlns="" id="{CDE5000B-9032-47AE-9B91-6C5D8AF7B79F}"/>
              </a:ext>
            </a:extLst>
          </p:cNvPr>
          <p:cNvSpPr txBox="1"/>
          <p:nvPr/>
        </p:nvSpPr>
        <p:spPr>
          <a:xfrm>
            <a:off x="1170529" y="2845843"/>
            <a:ext cx="2708503" cy="369332"/>
          </a:xfrm>
          <a:prstGeom prst="rect">
            <a:avLst/>
          </a:prstGeom>
          <a:noFill/>
        </p:spPr>
        <p:txBody>
          <a:bodyPr wrap="square" rtlCol="0">
            <a:spAutoFit/>
          </a:bodyPr>
          <a:lstStyle/>
          <a:p>
            <a:r>
              <a:rPr lang="en-US" dirty="0">
                <a:hlinkClick r:id="rId7"/>
              </a:rPr>
              <a:t>http://</a:t>
            </a:r>
            <a:r>
              <a:rPr lang="en-US" dirty="0" smtClean="0">
                <a:hlinkClick r:id="rId7"/>
              </a:rPr>
              <a:t>community.fhir.org</a:t>
            </a:r>
            <a:r>
              <a:rPr lang="en-US" dirty="0" smtClean="0"/>
              <a:t> </a:t>
            </a:r>
            <a:endParaRPr lang="en-US" dirty="0"/>
          </a:p>
        </p:txBody>
      </p:sp>
      <p:pic>
        <p:nvPicPr>
          <p:cNvPr id="13" name="Snagit_PPT35C0">
            <a:extLst>
              <a:ext uri="{FF2B5EF4-FFF2-40B4-BE49-F238E27FC236}">
                <a16:creationId xmlns:a16="http://schemas.microsoft.com/office/drawing/2014/main" xmlns="" id="{9289E5DE-5005-41C5-A631-6B524320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13647" y="2406313"/>
            <a:ext cx="3784585" cy="5335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9"/>
          <a:stretch>
            <a:fillRect/>
          </a:stretch>
        </p:blipFill>
        <p:spPr>
          <a:xfrm>
            <a:off x="4206842" y="1180768"/>
            <a:ext cx="1895238" cy="552381"/>
          </a:xfrm>
          <a:prstGeom prst="rect">
            <a:avLst/>
          </a:prstGeom>
        </p:spPr>
      </p:pic>
      <p:pic>
        <p:nvPicPr>
          <p:cNvPr id="5" name="Picture 4"/>
          <p:cNvPicPr>
            <a:picLocks noChangeAspect="1"/>
          </p:cNvPicPr>
          <p:nvPr/>
        </p:nvPicPr>
        <p:blipFill>
          <a:blip r:embed="rId10"/>
          <a:stretch>
            <a:fillRect/>
          </a:stretch>
        </p:blipFill>
        <p:spPr>
          <a:xfrm>
            <a:off x="1758954" y="1180768"/>
            <a:ext cx="2447888" cy="540813"/>
          </a:xfrm>
          <a:prstGeom prst="rect">
            <a:avLst/>
          </a:prstGeom>
        </p:spPr>
      </p:pic>
    </p:spTree>
    <p:extLst>
      <p:ext uri="{BB962C8B-B14F-4D97-AF65-F5344CB8AC3E}">
        <p14:creationId xmlns:p14="http://schemas.microsoft.com/office/powerpoint/2010/main" val="78490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type="body" sz="quarter" idx="13"/>
          </p:nvPr>
        </p:nvSpPr>
        <p:spPr>
          <a:prstGeom prst="rect">
            <a:avLst/>
          </a:prstGeom>
        </p:spPr>
        <p:txBody>
          <a:bodyPr/>
          <a:lstStyle/>
          <a:p>
            <a:r>
              <a:rPr lang="en-AU" sz="2800" dirty="0"/>
              <a:t>Classic in-institution interoperability</a:t>
            </a:r>
          </a:p>
          <a:p>
            <a:r>
              <a:rPr lang="en-AU" sz="2800" dirty="0"/>
              <a:t>Back-end e-business systems (e.g. financial)</a:t>
            </a:r>
          </a:p>
          <a:p>
            <a:r>
              <a:rPr lang="en-AU" sz="2800" dirty="0"/>
              <a:t>Regional Health Information Organizations (RHIO)</a:t>
            </a:r>
          </a:p>
          <a:p>
            <a:r>
              <a:rPr lang="en-AU" sz="2800" dirty="0"/>
              <a:t>National EHR systems</a:t>
            </a:r>
          </a:p>
          <a:p>
            <a:r>
              <a:rPr lang="en-AU" sz="2800" dirty="0"/>
              <a:t>Social Web (Health)</a:t>
            </a:r>
          </a:p>
          <a:p>
            <a:r>
              <a:rPr lang="en-AU" sz="2800" dirty="0"/>
              <a:t>Mobile Applications</a:t>
            </a:r>
          </a:p>
        </p:txBody>
      </p:sp>
    </p:spTree>
    <p:extLst>
      <p:ext uri="{BB962C8B-B14F-4D97-AF65-F5344CB8AC3E}">
        <p14:creationId xmlns:p14="http://schemas.microsoft.com/office/powerpoint/2010/main" val="654396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type="body" sz="quarter" idx="13"/>
          </p:nvPr>
        </p:nvSpPr>
        <p:spPr>
          <a:prstGeom prst="rect">
            <a:avLst/>
          </a:prstGeom>
        </p:spPr>
        <p:txBody>
          <a:bodyPr/>
          <a:lstStyle/>
          <a:p>
            <a:r>
              <a:rPr lang="en-AU" sz="2100" dirty="0"/>
              <a:t>Standalone FHIR Server</a:t>
            </a:r>
          </a:p>
          <a:p>
            <a:r>
              <a:rPr lang="en-AU" sz="2100" dirty="0"/>
              <a:t>A FHIR Server in front of an existing application (e.g. SQL)</a:t>
            </a:r>
          </a:p>
          <a:p>
            <a:r>
              <a:rPr lang="en-AU" sz="2100" dirty="0"/>
              <a:t>An interface engine that ‘speaks’ FHIR</a:t>
            </a:r>
          </a:p>
          <a:p>
            <a:r>
              <a:rPr lang="en-AU" sz="2100" dirty="0"/>
              <a:t>A tablet/mobile phone application</a:t>
            </a:r>
          </a:p>
          <a:p>
            <a:r>
              <a:rPr lang="en-AU" sz="2100" dirty="0"/>
              <a:t>Web portal uses FHIR to access other systems</a:t>
            </a:r>
          </a:p>
          <a:p>
            <a:r>
              <a:rPr lang="en-AU" sz="2100" dirty="0"/>
              <a:t>A healthcare application that access information from multiple systems as well as it’s own server</a:t>
            </a:r>
          </a:p>
          <a:p>
            <a:r>
              <a:rPr lang="en-AU" sz="2100" dirty="0"/>
              <a:t>Smart-On-FHIR – an EHR plug-in framework</a:t>
            </a:r>
          </a:p>
        </p:txBody>
      </p:sp>
    </p:spTree>
    <p:extLst>
      <p:ext uri="{BB962C8B-B14F-4D97-AF65-F5344CB8AC3E}">
        <p14:creationId xmlns:p14="http://schemas.microsoft.com/office/powerpoint/2010/main" val="12719613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No expectation that people will migrate existing interfaces any time soon.</a:t>
            </a:r>
          </a:p>
          <a:p>
            <a:pPr lvl="1"/>
            <a:r>
              <a:rPr lang="en-US" sz="2000" dirty="0"/>
              <a:t>Obviously based on cost to benefit</a:t>
            </a:r>
          </a:p>
          <a:p>
            <a:r>
              <a:rPr lang="en-US" sz="2400" dirty="0"/>
              <a:t>Initial adopters will be green-field, new technology</a:t>
            </a:r>
          </a:p>
          <a:p>
            <a:r>
              <a:rPr lang="en-US" sz="2400" dirty="0"/>
              <a:t>FHIR may see use behind the scenes in v2 systems before it sees use over the wire</a:t>
            </a:r>
          </a:p>
          <a:p>
            <a:r>
              <a:rPr lang="en-US" sz="2400" dirty="0"/>
              <a:t>Forthcoming policy initiatives may necessitate revisiting existing interfaces</a:t>
            </a:r>
            <a:endParaRPr lang="en-CA" sz="2400" dirty="0"/>
          </a:p>
        </p:txBody>
      </p:sp>
    </p:spTree>
    <p:extLst>
      <p:ext uri="{BB962C8B-B14F-4D97-AF65-F5344CB8AC3E}">
        <p14:creationId xmlns:p14="http://schemas.microsoft.com/office/powerpoint/2010/main" val="30519388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Already have at least one integration engine that supports translation between v2 and FHIR</a:t>
            </a:r>
          </a:p>
          <a:p>
            <a:r>
              <a:rPr lang="en-US" sz="2400" dirty="0"/>
              <a:t>Resources map to segments reasonably well</a:t>
            </a:r>
          </a:p>
          <a:p>
            <a:r>
              <a:rPr lang="en-US" sz="2400" dirty="0"/>
              <a:t>As always, the challenge with v2 mapping is the variability of v2 interfaces</a:t>
            </a:r>
          </a:p>
          <a:p>
            <a:pPr lvl="1"/>
            <a:r>
              <a:rPr lang="en-US" sz="2000" dirty="0"/>
              <a:t>“Common” mappings can be created, but they won’t be one size fits all</a:t>
            </a:r>
          </a:p>
          <a:p>
            <a:r>
              <a:rPr lang="en-US" sz="2400" dirty="0"/>
              <a:t>Increasing </a:t>
            </a:r>
            <a:r>
              <a:rPr lang="en-US" sz="2400" dirty="0" smtClean="0"/>
              <a:t>focus</a:t>
            </a:r>
            <a:endParaRPr lang="en-US" sz="2400" dirty="0"/>
          </a:p>
        </p:txBody>
      </p:sp>
    </p:spTree>
    <p:extLst>
      <p:ext uri="{BB962C8B-B14F-4D97-AF65-F5344CB8AC3E}">
        <p14:creationId xmlns:p14="http://schemas.microsoft.com/office/powerpoint/2010/main" val="12682315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hlinkClick r:id="rId3"/>
              </a:rPr>
              <a:t>http://</a:t>
            </a:r>
            <a:r>
              <a:rPr lang="en-US" sz="2400" dirty="0" smtClean="0">
                <a:hlinkClick r:id="rId3"/>
              </a:rPr>
              <a:t>hl7.org/fhir/us/ccda/index.html</a:t>
            </a:r>
            <a:r>
              <a:rPr lang="en-US" sz="2400" dirty="0" smtClean="0"/>
              <a:t> </a:t>
            </a:r>
            <a:endParaRPr lang="en-US" sz="2400" dirty="0"/>
          </a:p>
          <a:p>
            <a:r>
              <a:rPr lang="en-US" sz="2400" dirty="0"/>
              <a:t>Made more complex by human-readable nature</a:t>
            </a:r>
          </a:p>
          <a:p>
            <a:pPr lvl="1"/>
            <a:r>
              <a:rPr lang="en-US" sz="2000" dirty="0"/>
              <a:t>Need to ensure text &lt;-&gt; entry linkages are retained</a:t>
            </a:r>
          </a:p>
          <a:p>
            <a:pPr lvl="0"/>
            <a:r>
              <a:rPr lang="en-US" sz="2400" dirty="0"/>
              <a:t>Will best be handled</a:t>
            </a:r>
            <a:r>
              <a:rPr lang="en-US" sz="2400" baseline="0" dirty="0"/>
              <a:t> on a template by template basis</a:t>
            </a:r>
          </a:p>
          <a:p>
            <a:pPr lvl="1"/>
            <a:r>
              <a:rPr lang="en-US" sz="2000" dirty="0"/>
              <a:t>Start with well defined ones like C-CDA</a:t>
            </a:r>
          </a:p>
          <a:p>
            <a:r>
              <a:rPr lang="en-US" sz="2400" dirty="0"/>
              <a:t>United States Core Data for Interoperability (USCDI</a:t>
            </a:r>
            <a:r>
              <a:rPr lang="en-US" sz="2400" dirty="0" smtClean="0"/>
              <a:t>)</a:t>
            </a:r>
            <a:endParaRPr lang="en-CA" sz="2400" dirty="0"/>
          </a:p>
          <a:p>
            <a:pPr lvl="1"/>
            <a:r>
              <a:rPr lang="en-US" sz="2000" dirty="0">
                <a:hlinkClick r:id="rId4"/>
              </a:rPr>
              <a:t>US Core Implementation Guide</a:t>
            </a:r>
            <a:endParaRPr lang="en-US" sz="2000" dirty="0"/>
          </a:p>
        </p:txBody>
      </p:sp>
    </p:spTree>
    <p:extLst>
      <p:ext uri="{BB962C8B-B14F-4D97-AF65-F5344CB8AC3E}">
        <p14:creationId xmlns:p14="http://schemas.microsoft.com/office/powerpoint/2010/main" val="2554054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1"/>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7155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HL7 v2</a:t>
            </a:r>
          </a:p>
        </p:txBody>
      </p:sp>
      <p:sp>
        <p:nvSpPr>
          <p:cNvPr id="16" name="Oval 15"/>
          <p:cNvSpPr/>
          <p:nvPr/>
        </p:nvSpPr>
        <p:spPr>
          <a:xfrm>
            <a:off x="6168044" y="114300"/>
            <a:ext cx="1090006"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Snomed</a:t>
            </a:r>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openEHR</a:t>
            </a:r>
          </a:p>
        </p:txBody>
      </p:sp>
      <p:cxnSp>
        <p:nvCxnSpPr>
          <p:cNvPr id="24" name="Straight Arrow Connector 23"/>
          <p:cNvCxnSpPr/>
          <p:nvPr/>
        </p:nvCxnSpPr>
        <p:spPr>
          <a:xfrm>
            <a:off x="5760132" y="3111810"/>
            <a:ext cx="728663" cy="62865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6186" y="3273829"/>
            <a:ext cx="774571" cy="369332"/>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
        <p:nvSpPr>
          <p:cNvPr id="23" name="Oval 22"/>
          <p:cNvSpPr/>
          <p:nvPr/>
        </p:nvSpPr>
        <p:spPr>
          <a:xfrm>
            <a:off x="6732240" y="3867894"/>
            <a:ext cx="800100" cy="4000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solidFill>
                  <a:schemeClr val="tx1"/>
                </a:solidFill>
              </a:rPr>
              <a:t>???</a:t>
            </a:r>
          </a:p>
        </p:txBody>
      </p:sp>
    </p:spTree>
    <p:extLst>
      <p:ext uri="{BB962C8B-B14F-4D97-AF65-F5344CB8AC3E}">
        <p14:creationId xmlns:p14="http://schemas.microsoft.com/office/powerpoint/2010/main" val="29297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Tree>
    <p:extLst>
      <p:ext uri="{BB962C8B-B14F-4D97-AF65-F5344CB8AC3E}">
        <p14:creationId xmlns:p14="http://schemas.microsoft.com/office/powerpoint/2010/main" val="2941229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Resources (building blocks)</a:t>
            </a:r>
          </a:p>
          <a:p>
            <a:r>
              <a:rPr lang="en-US" sz="2400" dirty="0"/>
              <a:t>Profiling / Extensions</a:t>
            </a:r>
          </a:p>
          <a:p>
            <a:r>
              <a:rPr lang="en-US" sz="2400" dirty="0"/>
              <a:t>Methodology</a:t>
            </a:r>
          </a:p>
          <a:p>
            <a:pPr lvl="1"/>
            <a:r>
              <a:rPr lang="en-US" sz="2000" dirty="0"/>
              <a:t>Versioning, Bundles, Profiles, Conformance</a:t>
            </a:r>
          </a:p>
          <a:p>
            <a:r>
              <a:rPr lang="en-US" sz="2400" dirty="0"/>
              <a:t>Simple Syntax (XML, JSON)</a:t>
            </a:r>
          </a:p>
          <a:p>
            <a:r>
              <a:rPr lang="en-US" sz="2400" dirty="0"/>
              <a:t>Human readability</a:t>
            </a:r>
          </a:p>
          <a:p>
            <a:r>
              <a:rPr lang="en-US" sz="2400" dirty="0"/>
              <a:t>Support for multiple Paradigms</a:t>
            </a:r>
          </a:p>
          <a:p>
            <a:pPr lvl="1"/>
            <a:r>
              <a:rPr lang="en-US" sz="2000" dirty="0"/>
              <a:t>REST, Messaging, Documents, Services</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70538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type="body" sz="quarter" idx="13"/>
          </p:nvPr>
        </p:nvSpPr>
        <p:spPr>
          <a:prstGeom prst="rect">
            <a:avLst/>
          </a:prstGeom>
        </p:spPr>
        <p:txBody>
          <a:bodyPr>
            <a:noAutofit/>
          </a:bodyPr>
          <a:lstStyle/>
          <a:p>
            <a:r>
              <a:rPr lang="en-US" sz="2100" dirty="0"/>
              <a:t>Predefined Resources &amp; API</a:t>
            </a:r>
          </a:p>
          <a:p>
            <a:pPr lvl="1"/>
            <a:r>
              <a:rPr lang="en-US" sz="1800" dirty="0"/>
              <a:t>Analysis already done, and can be safely extended</a:t>
            </a:r>
          </a:p>
          <a:p>
            <a:r>
              <a:rPr lang="en-US" sz="2100" dirty="0"/>
              <a:t>All paradigms, All Architectures, All Clients</a:t>
            </a:r>
          </a:p>
          <a:p>
            <a:pPr lvl="1"/>
            <a:r>
              <a:rPr lang="en-US" sz="1800" dirty="0"/>
              <a:t>Thick client, browser, mobile, devices</a:t>
            </a:r>
          </a:p>
          <a:p>
            <a:r>
              <a:rPr lang="en-US" sz="2100" dirty="0"/>
              <a:t>Implementer friendly</a:t>
            </a:r>
          </a:p>
          <a:p>
            <a:pPr lvl="1"/>
            <a:r>
              <a:rPr lang="en-US" sz="1800" dirty="0"/>
              <a:t>Simple to understand and access with examples</a:t>
            </a:r>
          </a:p>
          <a:p>
            <a:pPr lvl="1"/>
            <a:r>
              <a:rPr lang="en-US" sz="1800" dirty="0"/>
              <a:t>Familiar tooling &amp; familiar technologies – XML/JSON, HTTP, SSL, OAuth</a:t>
            </a:r>
          </a:p>
          <a:p>
            <a:pPr lvl="1"/>
            <a:r>
              <a:rPr lang="en-US" sz="1800" dirty="0"/>
              <a:t>Libraries available – HAPI, Fire.ly, reference implementation</a:t>
            </a:r>
          </a:p>
          <a:p>
            <a:endParaRPr lang="en-US" sz="2100" dirty="0"/>
          </a:p>
          <a:p>
            <a:endParaRPr lang="en-US" sz="1050" dirty="0"/>
          </a:p>
        </p:txBody>
      </p:sp>
      <p:sp>
        <p:nvSpPr>
          <p:cNvPr id="7" name="Slide Number Placeholder 3">
            <a:extLst>
              <a:ext uri="{FF2B5EF4-FFF2-40B4-BE49-F238E27FC236}">
                <a16:creationId xmlns:a16="http://schemas.microsoft.com/office/drawing/2014/main" xmlns="" id="{D5C46B31-3CF5-4941-83D3-7F8252BB2CCC}"/>
              </a:ext>
            </a:extLst>
          </p:cNvPr>
          <p:cNvSpPr>
            <a:spLocks noGrp="1"/>
          </p:cNvSpPr>
          <p:nvPr>
            <p:ph type="sldNum" sz="quarter" idx="11"/>
          </p:nvPr>
        </p:nvSpPr>
        <p:spPr>
          <a:prstGeom prst="rect">
            <a:avLst/>
          </a:prstGeom>
        </p:spPr>
        <p:txBody>
          <a:bodyPr/>
          <a:lstStyle/>
          <a:p>
            <a:fld id="{5CC3E5C4-3E2B-40F1-9F2B-C46CEB0C88DF}" type="slidenum">
              <a:rPr lang="en-CA" smtClean="0"/>
              <a:pPr/>
              <a:t>122</a:t>
            </a:fld>
            <a:endParaRPr lang="en-CA" dirty="0"/>
          </a:p>
        </p:txBody>
      </p:sp>
    </p:spTree>
    <p:custDataLst>
      <p:tags r:id="rId1"/>
    </p:custDataLst>
    <p:extLst>
      <p:ext uri="{BB962C8B-B14F-4D97-AF65-F5344CB8AC3E}">
        <p14:creationId xmlns:p14="http://schemas.microsoft.com/office/powerpoint/2010/main" val="2472501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type="body" sz="quarter" idx="13"/>
          </p:nvPr>
        </p:nvSpPr>
        <p:spPr>
          <a:prstGeom prst="rect">
            <a:avLst/>
          </a:prstGeom>
        </p:spPr>
        <p:txBody>
          <a:bodyPr>
            <a:noAutofit/>
          </a:bodyPr>
          <a:lstStyle/>
          <a:p>
            <a:r>
              <a:rPr lang="en-US" sz="2100" dirty="0"/>
              <a:t>Mobile friendly</a:t>
            </a:r>
          </a:p>
          <a:p>
            <a:pPr lvl="1"/>
            <a:r>
              <a:rPr lang="en-US" sz="1800" dirty="0"/>
              <a:t>Concise, REST API &amp; JSON</a:t>
            </a:r>
          </a:p>
          <a:p>
            <a:r>
              <a:rPr lang="en-US" sz="2100" dirty="0"/>
              <a:t>Don’t need to understand Health Care domain to implement</a:t>
            </a:r>
          </a:p>
          <a:p>
            <a:pPr lvl="1"/>
            <a:r>
              <a:rPr lang="en-US" sz="1800" dirty="0"/>
              <a:t>Developers or Analysts</a:t>
            </a:r>
          </a:p>
          <a:p>
            <a:r>
              <a:rPr lang="en-US" sz="2100" dirty="0"/>
              <a:t>Already in use internationally</a:t>
            </a:r>
          </a:p>
          <a:p>
            <a:r>
              <a:rPr lang="en-US" sz="2100" dirty="0"/>
              <a:t>Large community for support</a:t>
            </a:r>
          </a:p>
          <a:p>
            <a:endParaRPr lang="en-US" sz="1050" dirty="0"/>
          </a:p>
          <a:p>
            <a:pPr marL="0" indent="0">
              <a:buNone/>
            </a:pPr>
            <a:endParaRPr lang="en-US" sz="900" dirty="0"/>
          </a:p>
        </p:txBody>
      </p:sp>
      <p:sp>
        <p:nvSpPr>
          <p:cNvPr id="7" name="Slide Number Placeholder 3">
            <a:extLst>
              <a:ext uri="{FF2B5EF4-FFF2-40B4-BE49-F238E27FC236}">
                <a16:creationId xmlns:a16="http://schemas.microsoft.com/office/drawing/2014/main" xmlns="" id="{D5C46B31-3CF5-4941-83D3-7F8252BB2CCC}"/>
              </a:ext>
            </a:extLst>
          </p:cNvPr>
          <p:cNvSpPr>
            <a:spLocks noGrp="1"/>
          </p:cNvSpPr>
          <p:nvPr>
            <p:ph type="sldNum" sz="quarter" idx="11"/>
          </p:nvPr>
        </p:nvSpPr>
        <p:spPr>
          <a:prstGeom prst="rect">
            <a:avLst/>
          </a:prstGeom>
        </p:spPr>
        <p:txBody>
          <a:bodyPr/>
          <a:lstStyle/>
          <a:p>
            <a:fld id="{5CC3E5C4-3E2B-40F1-9F2B-C46CEB0C88DF}" type="slidenum">
              <a:rPr lang="en-CA" smtClean="0"/>
              <a:pPr/>
              <a:t>123</a:t>
            </a:fld>
            <a:endParaRPr lang="en-CA" dirty="0"/>
          </a:p>
        </p:txBody>
      </p:sp>
      <p:sp>
        <p:nvSpPr>
          <p:cNvPr id="4" name="TextBox 3"/>
          <p:cNvSpPr txBox="1"/>
          <p:nvPr/>
        </p:nvSpPr>
        <p:spPr>
          <a:xfrm>
            <a:off x="737574" y="3759882"/>
            <a:ext cx="7761612" cy="415498"/>
          </a:xfrm>
          <a:prstGeom prst="rect">
            <a:avLst/>
          </a:prstGeom>
          <a:noFill/>
        </p:spPr>
        <p:txBody>
          <a:bodyPr wrap="none" rtlCol="0">
            <a:spAutoFit/>
          </a:bodyPr>
          <a:lstStyle/>
          <a:p>
            <a:r>
              <a:rPr lang="en-US" sz="2100" i="1" dirty="0"/>
              <a:t>Results in faster, cheaper deployments that are more re-usable </a:t>
            </a:r>
          </a:p>
        </p:txBody>
      </p:sp>
    </p:spTree>
    <p:custDataLst>
      <p:tags r:id="rId1"/>
    </p:custDataLst>
    <p:extLst>
      <p:ext uri="{BB962C8B-B14F-4D97-AF65-F5344CB8AC3E}">
        <p14:creationId xmlns:p14="http://schemas.microsoft.com/office/powerpoint/2010/main" val="18823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type="body" sz="quarter" idx="13"/>
          </p:nvPr>
        </p:nvSpPr>
        <p:spPr>
          <a:prstGeom prst="rect">
            <a:avLst/>
          </a:prstGeom>
        </p:spPr>
        <p:txBody>
          <a:bodyPr>
            <a:normAutofit/>
          </a:bodyPr>
          <a:lstStyle/>
          <a:p>
            <a:r>
              <a:rPr lang="en-AU" sz="21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100" dirty="0"/>
              <a:t>Competing approaches will have to match the cost, or disappear – effect is already being felt</a:t>
            </a:r>
          </a:p>
        </p:txBody>
      </p:sp>
    </p:spTree>
    <p:extLst>
      <p:ext uri="{BB962C8B-B14F-4D97-AF65-F5344CB8AC3E}">
        <p14:creationId xmlns:p14="http://schemas.microsoft.com/office/powerpoint/2010/main" val="181126512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Current and Future </a:t>
            </a:r>
            <a:r>
              <a:rPr lang="en-AU" dirty="0"/>
              <a:t>impact of FHIR</a:t>
            </a:r>
          </a:p>
        </p:txBody>
      </p:sp>
      <p:sp>
        <p:nvSpPr>
          <p:cNvPr id="3" name="Content Placeholder 2"/>
          <p:cNvSpPr>
            <a:spLocks noGrp="1"/>
          </p:cNvSpPr>
          <p:nvPr>
            <p:ph type="body" sz="quarter" idx="13"/>
          </p:nvPr>
        </p:nvSpPr>
        <p:spPr>
          <a:prstGeom prst="rect">
            <a:avLst/>
          </a:prstGeom>
        </p:spPr>
        <p:txBody>
          <a:bodyPr/>
          <a:lstStyle/>
          <a:p>
            <a:r>
              <a:rPr lang="en-AU" sz="1800" dirty="0"/>
              <a:t>Impact of FHIR on the market</a:t>
            </a:r>
          </a:p>
          <a:p>
            <a:pPr lvl="1"/>
            <a:r>
              <a:rPr lang="en-AU" sz="1500" dirty="0"/>
              <a:t>Drive interoperability prices down</a:t>
            </a:r>
          </a:p>
          <a:p>
            <a:pPr lvl="1"/>
            <a:r>
              <a:rPr lang="en-AU" sz="1500" dirty="0"/>
              <a:t>Higher Expectations</a:t>
            </a:r>
          </a:p>
          <a:p>
            <a:pPr lvl="1"/>
            <a:r>
              <a:rPr lang="en-AU" sz="1500" dirty="0"/>
              <a:t>Sense of a community</a:t>
            </a:r>
          </a:p>
          <a:p>
            <a:pPr lvl="1"/>
            <a:r>
              <a:rPr lang="en-AU" sz="1500" dirty="0"/>
              <a:t>Enormous </a:t>
            </a:r>
            <a:r>
              <a:rPr lang="en-AU" sz="1500" dirty="0" smtClean="0"/>
              <a:t>interest </a:t>
            </a:r>
            <a:r>
              <a:rPr lang="en-AU" sz="1500" dirty="0"/>
              <a:t>from vendors and legislators</a:t>
            </a:r>
          </a:p>
          <a:p>
            <a:r>
              <a:rPr lang="en-AU" sz="1800" dirty="0"/>
              <a:t>Overall Market focus</a:t>
            </a:r>
          </a:p>
          <a:p>
            <a:pPr lvl="1"/>
            <a:r>
              <a:rPr lang="en-AU" sz="1500" dirty="0"/>
              <a:t>Web based PHR</a:t>
            </a:r>
          </a:p>
          <a:p>
            <a:pPr lvl="1"/>
            <a:r>
              <a:rPr lang="en-AU" sz="1500" dirty="0"/>
              <a:t>Mobile</a:t>
            </a:r>
          </a:p>
          <a:p>
            <a:pPr lvl="1"/>
            <a:r>
              <a:rPr lang="en-AU" sz="1500" dirty="0"/>
              <a:t>Device Data management</a:t>
            </a:r>
          </a:p>
          <a:p>
            <a:pPr lvl="1"/>
            <a:r>
              <a:rPr lang="en-AU" sz="1500" dirty="0"/>
              <a:t>Healthcare repositories (MHD+)</a:t>
            </a:r>
          </a:p>
          <a:p>
            <a:pPr lvl="1"/>
            <a:r>
              <a:rPr lang="en-AU" sz="1500" dirty="0"/>
              <a:t>Retooling existing connections (v2, CDA</a:t>
            </a:r>
            <a:r>
              <a:rPr lang="en-AU" sz="1500" dirty="0" smtClean="0"/>
              <a:t>)</a:t>
            </a:r>
            <a:endParaRPr lang="en-AU" sz="1500" dirty="0"/>
          </a:p>
        </p:txBody>
      </p:sp>
      <p:sp>
        <p:nvSpPr>
          <p:cNvPr id="8" name="Slide Number Placeholder 3">
            <a:extLst>
              <a:ext uri="{FF2B5EF4-FFF2-40B4-BE49-F238E27FC236}">
                <a16:creationId xmlns:a16="http://schemas.microsoft.com/office/drawing/2014/main" xmlns="" id="{8AD0D803-1D5C-49E2-9C17-B7ECAA1F8CBE}"/>
              </a:ext>
            </a:extLst>
          </p:cNvPr>
          <p:cNvSpPr>
            <a:spLocks noGrp="1"/>
          </p:cNvSpPr>
          <p:nvPr>
            <p:ph type="sldNum" sz="quarter" idx="11"/>
          </p:nvPr>
        </p:nvSpPr>
        <p:spPr>
          <a:prstGeom prst="rect">
            <a:avLst/>
          </a:prstGeom>
        </p:spPr>
        <p:txBody>
          <a:bodyPr/>
          <a:lstStyle/>
          <a:p>
            <a:fld id="{5CC3E5C4-3E2B-40F1-9F2B-C46CEB0C88DF}" type="slidenum">
              <a:rPr lang="en-CA" smtClean="0"/>
              <a:pPr/>
              <a:t>125</a:t>
            </a:fld>
            <a:endParaRPr lang="en-CA" dirty="0"/>
          </a:p>
        </p:txBody>
      </p:sp>
    </p:spTree>
    <p:extLst>
      <p:ext uri="{BB962C8B-B14F-4D97-AF65-F5344CB8AC3E}">
        <p14:creationId xmlns:p14="http://schemas.microsoft.com/office/powerpoint/2010/main" val="2068206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Tree>
    <p:extLst>
      <p:ext uri="{BB962C8B-B14F-4D97-AF65-F5344CB8AC3E}">
        <p14:creationId xmlns:p14="http://schemas.microsoft.com/office/powerpoint/2010/main" val="38810705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type="body" sz="quarter" idx="13"/>
          </p:nvPr>
        </p:nvSpPr>
        <p:spPr>
          <a:prstGeom prst="rect">
            <a:avLst/>
          </a:prstGeom>
        </p:spPr>
        <p:txBody>
          <a:bodyPr/>
          <a:lstStyle/>
          <a:p>
            <a:pPr lvl="0"/>
            <a:r>
              <a:rPr lang="en-AU" sz="2400" dirty="0"/>
              <a:t>Currently </a:t>
            </a:r>
            <a:r>
              <a:rPr lang="en-AU" sz="2400" dirty="0" err="1"/>
              <a:t>R4</a:t>
            </a:r>
            <a:r>
              <a:rPr lang="en-AU" sz="2400" dirty="0"/>
              <a:t> (December 2018)</a:t>
            </a:r>
          </a:p>
          <a:p>
            <a:pPr lvl="1"/>
            <a:r>
              <a:rPr lang="en-AU" sz="2025" dirty="0"/>
              <a:t>Previously “STU3” = Standard for Trial Use</a:t>
            </a:r>
            <a:endParaRPr lang="en-AU" sz="1125" i="1" dirty="0"/>
          </a:p>
          <a:p>
            <a:pPr lvl="1"/>
            <a:r>
              <a:rPr lang="en-AU" sz="2025" dirty="0" err="1"/>
              <a:t>R4</a:t>
            </a:r>
            <a:r>
              <a:rPr lang="en-AU" sz="2025" dirty="0"/>
              <a:t> first to have (some) “Normative” content</a:t>
            </a:r>
          </a:p>
          <a:p>
            <a:pPr lvl="0"/>
            <a:r>
              <a:rPr lang="en-AU" sz="2400" dirty="0"/>
              <a:t>R5</a:t>
            </a:r>
            <a:r>
              <a:rPr lang="en-AU" sz="2400" dirty="0" smtClean="0"/>
              <a:t>… (Q1 2023)</a:t>
            </a:r>
            <a:endParaRPr lang="en-AU" sz="2400" dirty="0"/>
          </a:p>
          <a:p>
            <a:pPr lvl="1"/>
            <a:r>
              <a:rPr lang="en-AU" sz="1800" dirty="0" smtClean="0"/>
              <a:t>More </a:t>
            </a:r>
            <a:r>
              <a:rPr lang="en-AU" sz="1800" dirty="0"/>
              <a:t>support for implementation guides</a:t>
            </a:r>
          </a:p>
          <a:p>
            <a:pPr lvl="1"/>
            <a:r>
              <a:rPr lang="en-AU" sz="1800" dirty="0"/>
              <a:t>Additional content in newly developing domains</a:t>
            </a:r>
          </a:p>
          <a:p>
            <a:pPr lvl="1"/>
            <a:r>
              <a:rPr lang="en-AU" sz="1800" dirty="0"/>
              <a:t>Improved support for using multiple FHIR releases, multi-language, federated servers</a:t>
            </a:r>
          </a:p>
          <a:p>
            <a:pPr lvl="1"/>
            <a:r>
              <a:rPr lang="en-AU" sz="1800" dirty="0"/>
              <a:t>New facilities for migrating from V2 messages and CDA</a:t>
            </a:r>
          </a:p>
          <a:p>
            <a:pPr lvl="0"/>
            <a:endParaRPr lang="en-CA" sz="2100" dirty="0"/>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127</a:t>
            </a:fld>
            <a:endParaRPr lang="en-CA" dirty="0"/>
          </a:p>
        </p:txBody>
      </p:sp>
    </p:spTree>
    <p:extLst>
      <p:ext uri="{BB962C8B-B14F-4D97-AF65-F5344CB8AC3E}">
        <p14:creationId xmlns:p14="http://schemas.microsoft.com/office/powerpoint/2010/main" val="2953863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type="body" sz="quarter" idx="13"/>
          </p:nvPr>
        </p:nvSpPr>
        <p:spPr>
          <a:prstGeom prst="rect">
            <a:avLst/>
          </a:prstGeom>
        </p:spPr>
        <p:txBody>
          <a:bodyPr/>
          <a:lstStyle/>
          <a:p>
            <a:r>
              <a:rPr lang="en-AU" sz="1350" dirty="0"/>
              <a:t>Attend the other FHIR tutorials</a:t>
            </a:r>
          </a:p>
          <a:p>
            <a:pPr lvl="1"/>
            <a:r>
              <a:rPr lang="en-AU" sz="1200" dirty="0"/>
              <a:t>Architects, Developers, Profiles</a:t>
            </a:r>
          </a:p>
          <a:p>
            <a:r>
              <a:rPr lang="en-AU" sz="1350" dirty="0"/>
              <a:t>Read the spec: </a:t>
            </a:r>
            <a:r>
              <a:rPr lang="en-AU" sz="1350" dirty="0">
                <a:hlinkClick r:id="rId3"/>
              </a:rPr>
              <a:t>http://hl7.org/fhir</a:t>
            </a:r>
            <a:endParaRPr lang="en-AU" sz="1350" dirty="0"/>
          </a:p>
          <a:p>
            <a:r>
              <a:rPr lang="en-AU" sz="1350" dirty="0"/>
              <a:t>Comment on the spec </a:t>
            </a:r>
            <a:r>
              <a:rPr lang="en-AU" sz="1050" dirty="0"/>
              <a:t>(link on each page)</a:t>
            </a:r>
          </a:p>
          <a:p>
            <a:r>
              <a:rPr lang="en-AU" sz="1350" dirty="0"/>
              <a:t>Follow #FHIR on Twitter and Zulip</a:t>
            </a:r>
          </a:p>
          <a:p>
            <a:r>
              <a:rPr lang="en-AU" sz="1350" dirty="0"/>
              <a:t>Developer </a:t>
            </a:r>
            <a:r>
              <a:rPr lang="en-AU" sz="1350" dirty="0" smtClean="0"/>
              <a:t>Dev Days</a:t>
            </a:r>
            <a:endParaRPr lang="en-AU" sz="1350" dirty="0"/>
          </a:p>
          <a:p>
            <a:pPr lvl="1"/>
            <a:r>
              <a:rPr lang="en-AU" sz="1350" dirty="0">
                <a:ea typeface="+mn-ea"/>
                <a:cs typeface="+mn-cs"/>
              </a:rPr>
              <a:t>https://www.fhirdevdays.com/</a:t>
            </a:r>
          </a:p>
          <a:p>
            <a:r>
              <a:rPr lang="en-AU" sz="1350" dirty="0"/>
              <a:t>Shape the specification:</a:t>
            </a:r>
          </a:p>
          <a:p>
            <a:pPr lvl="1"/>
            <a:r>
              <a:rPr lang="en-AU" sz="1200" dirty="0"/>
              <a:t>Join </a:t>
            </a:r>
            <a:r>
              <a:rPr lang="en-AU" sz="1200" dirty="0"/>
              <a:t>a</a:t>
            </a:r>
            <a:r>
              <a:rPr lang="en-AU" sz="1200" dirty="0" smtClean="0"/>
              <a:t> </a:t>
            </a:r>
            <a:r>
              <a:rPr lang="en-AU" sz="1200" dirty="0"/>
              <a:t>FHIR track at </a:t>
            </a:r>
            <a:r>
              <a:rPr lang="en-AU" sz="1200" dirty="0" smtClean="0"/>
              <a:t>the next </a:t>
            </a:r>
            <a:r>
              <a:rPr lang="en-AU" sz="1200" dirty="0"/>
              <a:t>WGM</a:t>
            </a:r>
          </a:p>
          <a:p>
            <a:pPr lvl="1"/>
            <a:r>
              <a:rPr lang="en-AU" sz="1200" dirty="0"/>
              <a:t>Join the FHIR email list </a:t>
            </a:r>
            <a:r>
              <a:rPr lang="en-AU" sz="1200" dirty="0"/>
              <a:t>- </a:t>
            </a:r>
            <a:r>
              <a:rPr lang="en-AU" sz="1200" dirty="0">
                <a:hlinkClick r:id="rId4"/>
              </a:rPr>
              <a:t>https://</a:t>
            </a:r>
            <a:r>
              <a:rPr lang="en-AU" sz="1200" dirty="0" smtClean="0">
                <a:hlinkClick r:id="rId4"/>
              </a:rPr>
              <a:t>confluence.hl7.org/display/FHIR/Mailing+List+Instructions</a:t>
            </a:r>
            <a:r>
              <a:rPr lang="en-AU" sz="1200" dirty="0" smtClean="0"/>
              <a:t> </a:t>
            </a:r>
            <a:endParaRPr lang="en-AU" sz="1200" dirty="0"/>
          </a:p>
          <a:p>
            <a:pPr lvl="1"/>
            <a:r>
              <a:rPr lang="en-AU" sz="1200" dirty="0" smtClean="0"/>
              <a:t>Implement </a:t>
            </a:r>
            <a:r>
              <a:rPr lang="en-AU" sz="1200" dirty="0"/>
              <a:t>it</a:t>
            </a:r>
          </a:p>
          <a:p>
            <a:pPr lvl="1"/>
            <a:r>
              <a:rPr lang="en-AU" sz="1200" dirty="0"/>
              <a:t>Make Ballot comments</a:t>
            </a:r>
          </a:p>
          <a:p>
            <a:pPr lvl="1"/>
            <a:r>
              <a:rPr lang="en-AU" sz="1200" dirty="0"/>
              <a:t>Come to a Connectathon!</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128</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6300192" y="195487"/>
            <a:ext cx="1526060" cy="939113"/>
          </a:xfrm>
          <a:prstGeom prst="rect">
            <a:avLst/>
          </a:prstGeom>
        </p:spPr>
      </p:pic>
      <p:pic>
        <p:nvPicPr>
          <p:cNvPr id="10" name="Picture 9" descr="cat.png"/>
          <p:cNvPicPr>
            <a:picLocks noChangeAspect="1"/>
          </p:cNvPicPr>
          <p:nvPr/>
        </p:nvPicPr>
        <p:blipFill>
          <a:blip r:embed="rId6" cstate="print"/>
          <a:stretch>
            <a:fillRect/>
          </a:stretch>
        </p:blipFill>
        <p:spPr>
          <a:xfrm>
            <a:off x="5328085" y="1383618"/>
            <a:ext cx="2127650" cy="1414721"/>
          </a:xfrm>
          <a:prstGeom prst="rect">
            <a:avLst/>
          </a:prstGeom>
        </p:spPr>
      </p:pic>
    </p:spTree>
    <p:extLst>
      <p:ext uri="{BB962C8B-B14F-4D97-AF65-F5344CB8AC3E}">
        <p14:creationId xmlns:p14="http://schemas.microsoft.com/office/powerpoint/2010/main" val="16964071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type="body" sz="quarter" idx="13"/>
          </p:nvPr>
        </p:nvSpPr>
        <p:spPr>
          <a:prstGeom prst="rect">
            <a:avLst/>
          </a:prstGeom>
        </p:spPr>
        <p:txBody>
          <a:bodyPr/>
          <a:lstStyle/>
          <a:p>
            <a:r>
              <a:rPr lang="en-US" sz="2100" dirty="0"/>
              <a:t>You should:</a:t>
            </a:r>
          </a:p>
          <a:p>
            <a:pPr lvl="1"/>
            <a:r>
              <a:rPr lang="en-US" sz="1800" dirty="0"/>
              <a:t>Know where FHIR fits in the broader healthcare landscape, including other HL7 specifications</a:t>
            </a:r>
          </a:p>
          <a:p>
            <a:pPr lvl="1"/>
            <a:r>
              <a:rPr lang="en-US" sz="1800" dirty="0"/>
              <a:t>Be able to explain what FHIR is to others in your organization, and what impact it might have</a:t>
            </a:r>
          </a:p>
          <a:p>
            <a:pPr lvl="1"/>
            <a:r>
              <a:rPr lang="en-US" sz="1800" dirty="0"/>
              <a:t>Be equipped to help your organization determine if, when, where and how you might use FHIR</a:t>
            </a:r>
          </a:p>
          <a:p>
            <a:pPr lvl="1"/>
            <a:r>
              <a:rPr lang="en-US" sz="1800" dirty="0"/>
              <a:t>Know how to approach the FHIR specification to find out what more you need to know</a:t>
            </a:r>
          </a:p>
          <a:p>
            <a:pPr lvl="1"/>
            <a:r>
              <a:rPr lang="en-US" sz="1800" dirty="0"/>
              <a:t>Be prepared for the more detailed tutorials</a:t>
            </a:r>
          </a:p>
          <a:p>
            <a:pPr lvl="1"/>
            <a:r>
              <a:rPr lang="en-US" sz="1800" dirty="0"/>
              <a:t>Be able to engage with the community</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129</a:t>
            </a:fld>
            <a:endParaRPr lang="en-CA" dirty="0"/>
          </a:p>
        </p:txBody>
      </p:sp>
    </p:spTree>
    <p:extLst>
      <p:ext uri="{BB962C8B-B14F-4D97-AF65-F5344CB8AC3E}">
        <p14:creationId xmlns:p14="http://schemas.microsoft.com/office/powerpoint/2010/main" val="23316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type="body" sz="quarter" idx="13"/>
          </p:nvPr>
        </p:nvSpPr>
        <p:spPr>
          <a:prstGeom prst="rect">
            <a:avLst/>
          </a:prstGeom>
        </p:spPr>
        <p:txBody>
          <a:bodyPr/>
          <a:lstStyle/>
          <a:p>
            <a:r>
              <a:rPr lang="en-AU" sz="2400" dirty="0"/>
              <a:t>HL7 undertook a “Fresh look”</a:t>
            </a:r>
          </a:p>
          <a:p>
            <a:pPr lvl="1"/>
            <a:r>
              <a:rPr lang="en-AU" sz="2000" dirty="0"/>
              <a:t>What would healthcare exchange look like if we started from scratch using modern approaches?</a:t>
            </a:r>
          </a:p>
          <a:p>
            <a:r>
              <a:rPr lang="en-AU" sz="2400" dirty="0"/>
              <a:t>Web search for success markers led to RESTful based APIs</a:t>
            </a:r>
          </a:p>
          <a:p>
            <a:pPr lvl="1"/>
            <a:r>
              <a:rPr lang="en-AU" sz="2000" dirty="0"/>
              <a:t>Exemplar: Highrise (</a:t>
            </a:r>
            <a:r>
              <a:rPr lang="en-AU" sz="2000" dirty="0">
                <a:hlinkClick r:id="rId3"/>
              </a:rPr>
              <a:t>https://github.com/37signals/highrise-api</a:t>
            </a:r>
            <a:r>
              <a:rPr lang="en-AU" sz="2000" dirty="0"/>
              <a:t>)</a:t>
            </a:r>
          </a:p>
          <a:p>
            <a:r>
              <a:rPr lang="en-AU" sz="2400" dirty="0"/>
              <a:t>Drafted a healthcare exchange API based on this approach</a:t>
            </a:r>
          </a:p>
        </p:txBody>
      </p:sp>
    </p:spTree>
    <p:extLst>
      <p:ext uri="{BB962C8B-B14F-4D97-AF65-F5344CB8AC3E}">
        <p14:creationId xmlns:p14="http://schemas.microsoft.com/office/powerpoint/2010/main" val="25211252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Wrap Up - Discussion (Q&amp;A)</a:t>
            </a:r>
          </a:p>
        </p:txBody>
      </p:sp>
      <p:sp>
        <p:nvSpPr>
          <p:cNvPr id="4" name="Text Placeholder 3">
            <a:extLst>
              <a:ext uri="{FF2B5EF4-FFF2-40B4-BE49-F238E27FC236}">
                <a16:creationId xmlns:a16="http://schemas.microsoft.com/office/drawing/2014/main" xmlns="" id="{EBF94836-CF16-47A8-BA64-46AAA3DF6680}"/>
              </a:ext>
            </a:extLst>
          </p:cNvPr>
          <p:cNvSpPr>
            <a:spLocks noGrp="1"/>
          </p:cNvSpPr>
          <p:nvPr>
            <p:ph type="body" sz="quarter" idx="13"/>
          </p:nvPr>
        </p:nvSpPr>
        <p:spPr>
          <a:xfrm>
            <a:off x="614362" y="1357310"/>
            <a:ext cx="8228883" cy="525278"/>
          </a:xfrm>
        </p:spPr>
        <p:txBody>
          <a:bodyPr/>
          <a:lstStyle/>
          <a:p>
            <a:pPr marL="0" indent="0">
              <a:buNone/>
            </a:pPr>
            <a:r>
              <a:rPr lang="en-CA" dirty="0" smtClean="0">
                <a:hlinkClick r:id="rId2"/>
              </a:rPr>
              <a:t>richard.ettema@aegis.net</a:t>
            </a:r>
            <a:r>
              <a:rPr lang="en-CA" dirty="0" smtClean="0"/>
              <a:t> </a:t>
            </a:r>
            <a:endParaRPr lang="en-CA" dirty="0"/>
          </a:p>
        </p:txBody>
      </p:sp>
      <p:sp>
        <p:nvSpPr>
          <p:cNvPr id="3" name="Footer Placeholder 2">
            <a:extLst>
              <a:ext uri="{FF2B5EF4-FFF2-40B4-BE49-F238E27FC236}">
                <a16:creationId xmlns:a16="http://schemas.microsoft.com/office/drawing/2014/main" xmlns="" id="{57EEE09B-D0AC-4E12-9B25-1EBA8ACBE495}"/>
              </a:ext>
            </a:extLst>
          </p:cNvPr>
          <p:cNvSpPr>
            <a:spLocks noGrp="1"/>
          </p:cNvSpPr>
          <p:nvPr>
            <p:ph type="ftr" sz="quarter" idx="10"/>
          </p:nvPr>
        </p:nvSpPr>
        <p:spPr/>
        <p:txBody>
          <a:bodyPr/>
          <a:lstStyle/>
          <a:p>
            <a:pPr fontAlgn="auto">
              <a:spcBef>
                <a:spcPts val="0"/>
              </a:spcBef>
              <a:spcAft>
                <a:spcPts val="0"/>
              </a:spcAft>
            </a:pPr>
            <a:r>
              <a:rPr lang="en-CA" kern="0" dirty="0"/>
              <a:t>© 2020 Health Level Seven ® International. All Rights Reserved. Published under the Creative Commons 3.0 Attribution </a:t>
            </a:r>
            <a:r>
              <a:rPr lang="en-CA" kern="0" dirty="0" err="1"/>
              <a:t>Unported</a:t>
            </a:r>
            <a:r>
              <a:rPr lang="en-CA" kern="0" dirty="0"/>
              <a:t> license</a:t>
            </a:r>
            <a:endParaRPr lang="en-US" kern="0" dirty="0"/>
          </a:p>
        </p:txBody>
      </p:sp>
      <p:sp>
        <p:nvSpPr>
          <p:cNvPr id="8" name="Slide Number Placeholder 7">
            <a:extLst>
              <a:ext uri="{FF2B5EF4-FFF2-40B4-BE49-F238E27FC236}">
                <a16:creationId xmlns:a16="http://schemas.microsoft.com/office/drawing/2014/main" xmlns="" id="{65E426E1-466C-45F5-AB31-BBB3FB414763}"/>
              </a:ext>
            </a:extLst>
          </p:cNvPr>
          <p:cNvSpPr>
            <a:spLocks noGrp="1"/>
          </p:cNvSpPr>
          <p:nvPr>
            <p:ph type="sldNum" sz="quarter" idx="11"/>
          </p:nvPr>
        </p:nvSpPr>
        <p:spPr/>
        <p:txBody>
          <a:bodyPr/>
          <a:lstStyle/>
          <a:p>
            <a:fld id="{DD8FDF0E-2772-4D89-9F72-F3CB15D8B8AB}" type="slidenum">
              <a:rPr lang="en-US" smtClean="0"/>
              <a:pPr/>
              <a:t>130</a:t>
            </a:fld>
            <a:endParaRPr lang="en-US" dirty="0"/>
          </a:p>
        </p:txBody>
      </p:sp>
      <p:pic>
        <p:nvPicPr>
          <p:cNvPr id="9" name="Picture 12" descr="https://yuhanonmilitos.files.wordpress.com/2012/07/question-and-answer.jpg">
            <a:extLst>
              <a:ext uri="{FF2B5EF4-FFF2-40B4-BE49-F238E27FC236}">
                <a16:creationId xmlns:a16="http://schemas.microsoft.com/office/drawing/2014/main" xmlns="" id="{C93EA7F9-487E-43BC-9055-AFC20D78C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884" y="1882588"/>
            <a:ext cx="3703125" cy="2464390"/>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693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a:t>FHIR in one slide</a:t>
            </a:r>
          </a:p>
        </p:txBody>
      </p:sp>
      <p:sp>
        <p:nvSpPr>
          <p:cNvPr id="8194" name="Content Placeholder 2"/>
          <p:cNvSpPr>
            <a:spLocks noGrp="1"/>
          </p:cNvSpPr>
          <p:nvPr>
            <p:ph type="body" sz="quarter" idx="13"/>
          </p:nvPr>
        </p:nvSpPr>
        <p:spPr>
          <a:prstGeom prst="rect">
            <a:avLst/>
          </a:prstGeom>
        </p:spPr>
        <p:txBody>
          <a:bodyPr/>
          <a:lstStyle/>
          <a:p>
            <a:r>
              <a:rPr lang="en-US" sz="2100" b="1" dirty="0"/>
              <a:t>F</a:t>
            </a:r>
            <a:r>
              <a:rPr lang="en-US" sz="2100" dirty="0"/>
              <a:t>ast </a:t>
            </a:r>
            <a:r>
              <a:rPr lang="en-US" sz="2100" b="1" dirty="0"/>
              <a:t>H</a:t>
            </a:r>
            <a:r>
              <a:rPr lang="en-US" sz="2100" dirty="0"/>
              <a:t>ealthcare </a:t>
            </a:r>
            <a:r>
              <a:rPr lang="en-US" sz="2100" b="1" dirty="0"/>
              <a:t>I</a:t>
            </a:r>
            <a:r>
              <a:rPr lang="en-US" sz="2100" dirty="0"/>
              <a:t>nteroperability </a:t>
            </a:r>
            <a:r>
              <a:rPr lang="en-US" sz="2100" b="1" dirty="0"/>
              <a:t>R</a:t>
            </a:r>
            <a:r>
              <a:rPr lang="en-US" sz="2100" dirty="0"/>
              <a:t>esources</a:t>
            </a:r>
          </a:p>
          <a:p>
            <a:r>
              <a:rPr lang="en-US" sz="2100" dirty="0"/>
              <a:t>New </a:t>
            </a:r>
            <a:r>
              <a:rPr lang="en-US" sz="2100" i="1" dirty="0"/>
              <a:t>free and open</a:t>
            </a:r>
            <a:r>
              <a:rPr lang="en-US" sz="2100" dirty="0"/>
              <a:t> healthcare data API</a:t>
            </a:r>
          </a:p>
          <a:p>
            <a:r>
              <a:rPr lang="en-US" sz="2100" dirty="0"/>
              <a:t>Builds on simplicity of HL7 V2</a:t>
            </a:r>
          </a:p>
          <a:p>
            <a:r>
              <a:rPr lang="en-US" sz="2100" dirty="0"/>
              <a:t>With modern (web) standards</a:t>
            </a:r>
          </a:p>
          <a:p>
            <a:pPr lvl="1"/>
            <a:r>
              <a:rPr lang="en-US" sz="1725" dirty="0"/>
              <a:t>XML, JSON, HTTP, REST, UML</a:t>
            </a:r>
          </a:p>
          <a:p>
            <a:pPr lvl="1"/>
            <a:r>
              <a:rPr lang="en-US" sz="1800" dirty="0"/>
              <a:t>Familiar to new generation of developers</a:t>
            </a:r>
          </a:p>
          <a:p>
            <a:r>
              <a:rPr lang="en-US" sz="2100" dirty="0"/>
              <a:t>Easy to implement the basics</a:t>
            </a:r>
          </a:p>
          <a:p>
            <a:r>
              <a:rPr lang="en-US" sz="2100" dirty="0"/>
              <a:t>Getting rapid take up</a:t>
            </a:r>
          </a:p>
        </p:txBody>
      </p:sp>
    </p:spTree>
    <p:extLst>
      <p:ext uri="{BB962C8B-B14F-4D97-AF65-F5344CB8AC3E}">
        <p14:creationId xmlns:p14="http://schemas.microsoft.com/office/powerpoint/2010/main" val="20165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4788024" y="2828277"/>
            <a:ext cx="2942812" cy="432048"/>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1655676" y="4016409"/>
            <a:ext cx="6075160"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493659" y="4178427"/>
            <a:ext cx="614271" cy="323165"/>
          </a:xfrm>
          <a:prstGeom prst="rect">
            <a:avLst/>
          </a:prstGeom>
          <a:noFill/>
        </p:spPr>
        <p:txBody>
          <a:bodyPr wrap="none" rtlCol="0">
            <a:spAutoFit/>
          </a:bodyPr>
          <a:lstStyle/>
          <a:p>
            <a:r>
              <a:rPr lang="en-US" sz="1500" dirty="0">
                <a:solidFill>
                  <a:srgbClr val="636360"/>
                </a:solidFill>
              </a:rPr>
              <a:t>1980</a:t>
            </a:r>
            <a:endParaRPr lang="en-US" dirty="0">
              <a:solidFill>
                <a:srgbClr val="636360"/>
              </a:solidFill>
            </a:endParaRPr>
          </a:p>
        </p:txBody>
      </p:sp>
      <p:sp>
        <p:nvSpPr>
          <p:cNvPr id="7" name="TextBox 6"/>
          <p:cNvSpPr txBox="1"/>
          <p:nvPr/>
        </p:nvSpPr>
        <p:spPr>
          <a:xfrm>
            <a:off x="4031941" y="4178427"/>
            <a:ext cx="614271" cy="323165"/>
          </a:xfrm>
          <a:prstGeom prst="rect">
            <a:avLst/>
          </a:prstGeom>
          <a:noFill/>
        </p:spPr>
        <p:txBody>
          <a:bodyPr wrap="none" rtlCol="0">
            <a:spAutoFit/>
          </a:bodyPr>
          <a:lstStyle/>
          <a:p>
            <a:r>
              <a:rPr lang="en-US" sz="1500" dirty="0">
                <a:solidFill>
                  <a:srgbClr val="636360"/>
                </a:solidFill>
              </a:rPr>
              <a:t>2000</a:t>
            </a:r>
            <a:endParaRPr lang="en-US" dirty="0">
              <a:solidFill>
                <a:srgbClr val="636360"/>
              </a:solidFill>
            </a:endParaRPr>
          </a:p>
        </p:txBody>
      </p:sp>
      <p:sp>
        <p:nvSpPr>
          <p:cNvPr id="8" name="TextBox 7"/>
          <p:cNvSpPr txBox="1"/>
          <p:nvPr/>
        </p:nvSpPr>
        <p:spPr>
          <a:xfrm>
            <a:off x="2709431" y="4178427"/>
            <a:ext cx="614271" cy="323165"/>
          </a:xfrm>
          <a:prstGeom prst="rect">
            <a:avLst/>
          </a:prstGeom>
          <a:noFill/>
        </p:spPr>
        <p:txBody>
          <a:bodyPr wrap="none" rtlCol="0">
            <a:spAutoFit/>
          </a:bodyPr>
          <a:lstStyle/>
          <a:p>
            <a:r>
              <a:rPr lang="en-US" sz="1500" dirty="0">
                <a:solidFill>
                  <a:srgbClr val="636360"/>
                </a:solidFill>
              </a:rPr>
              <a:t>1990</a:t>
            </a:r>
            <a:endParaRPr lang="en-US" dirty="0">
              <a:solidFill>
                <a:srgbClr val="636360"/>
              </a:solidFill>
            </a:endParaRPr>
          </a:p>
        </p:txBody>
      </p:sp>
      <p:sp>
        <p:nvSpPr>
          <p:cNvPr id="9" name="TextBox 8"/>
          <p:cNvSpPr txBox="1"/>
          <p:nvPr/>
        </p:nvSpPr>
        <p:spPr>
          <a:xfrm>
            <a:off x="6165253" y="4178427"/>
            <a:ext cx="614271" cy="323165"/>
          </a:xfrm>
          <a:prstGeom prst="rect">
            <a:avLst/>
          </a:prstGeom>
          <a:noFill/>
        </p:spPr>
        <p:txBody>
          <a:bodyPr wrap="none" rtlCol="0">
            <a:spAutoFit/>
          </a:bodyPr>
          <a:lstStyle/>
          <a:p>
            <a:r>
              <a:rPr lang="en-US" sz="1500" dirty="0">
                <a:solidFill>
                  <a:srgbClr val="636360"/>
                </a:solidFill>
              </a:rPr>
              <a:t>2018</a:t>
            </a:r>
            <a:endParaRPr lang="en-US" dirty="0">
              <a:solidFill>
                <a:srgbClr val="636360"/>
              </a:solidFill>
            </a:endParaRPr>
          </a:p>
        </p:txBody>
      </p:sp>
      <p:sp>
        <p:nvSpPr>
          <p:cNvPr id="10" name="TextBox 9"/>
          <p:cNvSpPr txBox="1"/>
          <p:nvPr/>
        </p:nvSpPr>
        <p:spPr>
          <a:xfrm>
            <a:off x="7116565" y="4178427"/>
            <a:ext cx="614271" cy="323165"/>
          </a:xfrm>
          <a:prstGeom prst="rect">
            <a:avLst/>
          </a:prstGeom>
          <a:noFill/>
        </p:spPr>
        <p:txBody>
          <a:bodyPr wrap="none" rtlCol="0">
            <a:spAutoFit/>
          </a:bodyPr>
          <a:lstStyle/>
          <a:p>
            <a:r>
              <a:rPr lang="en-US" sz="1500" dirty="0" smtClean="0">
                <a:solidFill>
                  <a:srgbClr val="636360"/>
                </a:solidFill>
              </a:rPr>
              <a:t>2023</a:t>
            </a:r>
            <a:endParaRPr lang="en-US" dirty="0">
              <a:solidFill>
                <a:srgbClr val="636360"/>
              </a:solidFill>
            </a:endParaRPr>
          </a:p>
        </p:txBody>
      </p:sp>
      <p:sp>
        <p:nvSpPr>
          <p:cNvPr id="22" name="TextBox 21"/>
          <p:cNvSpPr txBox="1"/>
          <p:nvPr/>
        </p:nvSpPr>
        <p:spPr>
          <a:xfrm>
            <a:off x="2411760" y="1653648"/>
            <a:ext cx="486030" cy="484748"/>
          </a:xfrm>
          <a:prstGeom prst="rect">
            <a:avLst/>
          </a:prstGeom>
          <a:noFill/>
        </p:spPr>
        <p:txBody>
          <a:bodyPr wrap="none" rtlCol="0">
            <a:spAutoFit/>
          </a:bodyPr>
          <a:lstStyle/>
          <a:p>
            <a:r>
              <a:rPr lang="en-US" sz="1500" dirty="0">
                <a:solidFill>
                  <a:srgbClr val="636360"/>
                </a:solidFill>
              </a:rPr>
              <a:t>V2</a:t>
            </a:r>
          </a:p>
          <a:p>
            <a:r>
              <a:rPr lang="en-US" sz="1050" dirty="0">
                <a:solidFill>
                  <a:srgbClr val="636360"/>
                </a:solidFill>
              </a:rPr>
              <a:t>1987</a:t>
            </a:r>
            <a:endParaRPr lang="en-US" sz="1200" dirty="0">
              <a:solidFill>
                <a:srgbClr val="636360"/>
              </a:solidFill>
            </a:endParaRPr>
          </a:p>
        </p:txBody>
      </p:sp>
      <p:sp>
        <p:nvSpPr>
          <p:cNvPr id="23" name="TextBox 22"/>
          <p:cNvSpPr txBox="1"/>
          <p:nvPr/>
        </p:nvSpPr>
        <p:spPr>
          <a:xfrm>
            <a:off x="5473708" y="1640146"/>
            <a:ext cx="676788" cy="715581"/>
          </a:xfrm>
          <a:prstGeom prst="rect">
            <a:avLst/>
          </a:prstGeom>
          <a:noFill/>
        </p:spPr>
        <p:txBody>
          <a:bodyPr wrap="none" rtlCol="0">
            <a:spAutoFit/>
          </a:bodyPr>
          <a:lstStyle/>
          <a:p>
            <a:r>
              <a:rPr lang="en-US" sz="1500" dirty="0">
                <a:solidFill>
                  <a:srgbClr val="636360"/>
                </a:solidFill>
              </a:rPr>
              <a:t>Fresh</a:t>
            </a:r>
          </a:p>
          <a:p>
            <a:r>
              <a:rPr lang="en-US" sz="1500" dirty="0">
                <a:solidFill>
                  <a:srgbClr val="636360"/>
                </a:solidFill>
              </a:rPr>
              <a:t>Look</a:t>
            </a:r>
          </a:p>
          <a:p>
            <a:r>
              <a:rPr lang="en-US" sz="1050" dirty="0">
                <a:solidFill>
                  <a:srgbClr val="636360"/>
                </a:solidFill>
              </a:rPr>
              <a:t>2011</a:t>
            </a:r>
            <a:endParaRPr lang="en-US" sz="1200" dirty="0">
              <a:solidFill>
                <a:srgbClr val="636360"/>
              </a:solidFill>
            </a:endParaRPr>
          </a:p>
        </p:txBody>
      </p:sp>
      <p:sp>
        <p:nvSpPr>
          <p:cNvPr id="24" name="TextBox 23"/>
          <p:cNvSpPr txBox="1"/>
          <p:nvPr/>
        </p:nvSpPr>
        <p:spPr>
          <a:xfrm>
            <a:off x="4734019" y="1640146"/>
            <a:ext cx="591829" cy="715581"/>
          </a:xfrm>
          <a:prstGeom prst="rect">
            <a:avLst/>
          </a:prstGeom>
          <a:noFill/>
        </p:spPr>
        <p:txBody>
          <a:bodyPr wrap="none" rtlCol="0">
            <a:spAutoFit/>
          </a:bodyPr>
          <a:lstStyle/>
          <a:p>
            <a:r>
              <a:rPr lang="en-US" sz="1500" dirty="0">
                <a:solidFill>
                  <a:srgbClr val="636360"/>
                </a:solidFill>
              </a:rPr>
              <a:t>V3</a:t>
            </a:r>
          </a:p>
          <a:p>
            <a:r>
              <a:rPr lang="en-US" sz="1500" dirty="0">
                <a:solidFill>
                  <a:srgbClr val="636360"/>
                </a:solidFill>
              </a:rPr>
              <a:t>CDA</a:t>
            </a:r>
          </a:p>
          <a:p>
            <a:r>
              <a:rPr lang="en-US" sz="1050" dirty="0">
                <a:solidFill>
                  <a:srgbClr val="636360"/>
                </a:solidFill>
              </a:rPr>
              <a:t>2005</a:t>
            </a:r>
            <a:endParaRPr lang="en-US" sz="1200" dirty="0">
              <a:solidFill>
                <a:srgbClr val="636360"/>
              </a:solidFill>
            </a:endParaRPr>
          </a:p>
        </p:txBody>
      </p:sp>
      <p:sp>
        <p:nvSpPr>
          <p:cNvPr id="25" name="TextBox 24"/>
          <p:cNvSpPr txBox="1"/>
          <p:nvPr/>
        </p:nvSpPr>
        <p:spPr>
          <a:xfrm>
            <a:off x="6300193" y="1640145"/>
            <a:ext cx="633507" cy="715581"/>
          </a:xfrm>
          <a:prstGeom prst="rect">
            <a:avLst/>
          </a:prstGeom>
          <a:noFill/>
        </p:spPr>
        <p:txBody>
          <a:bodyPr wrap="none" rtlCol="0">
            <a:spAutoFit/>
          </a:bodyPr>
          <a:lstStyle/>
          <a:p>
            <a:r>
              <a:rPr lang="en-US" sz="1500" dirty="0">
                <a:solidFill>
                  <a:srgbClr val="636360"/>
                </a:solidFill>
              </a:rPr>
              <a:t>FHIR</a:t>
            </a:r>
          </a:p>
          <a:p>
            <a:r>
              <a:rPr lang="en-US" sz="1500" dirty="0">
                <a:solidFill>
                  <a:srgbClr val="636360"/>
                </a:solidFill>
              </a:rPr>
              <a:t>R4</a:t>
            </a:r>
          </a:p>
          <a:p>
            <a:r>
              <a:rPr lang="en-US" sz="1050" dirty="0">
                <a:solidFill>
                  <a:srgbClr val="636360"/>
                </a:solidFill>
              </a:rPr>
              <a:t>2018</a:t>
            </a:r>
          </a:p>
        </p:txBody>
      </p:sp>
      <p:sp>
        <p:nvSpPr>
          <p:cNvPr id="29" name="TextBox 28"/>
          <p:cNvSpPr txBox="1"/>
          <p:nvPr/>
        </p:nvSpPr>
        <p:spPr>
          <a:xfrm>
            <a:off x="3599893" y="1653648"/>
            <a:ext cx="878767" cy="484748"/>
          </a:xfrm>
          <a:prstGeom prst="rect">
            <a:avLst/>
          </a:prstGeom>
          <a:noFill/>
        </p:spPr>
        <p:txBody>
          <a:bodyPr wrap="none" rtlCol="0">
            <a:spAutoFit/>
          </a:bodyPr>
          <a:lstStyle/>
          <a:p>
            <a:r>
              <a:rPr lang="en-US" sz="1500" dirty="0">
                <a:solidFill>
                  <a:srgbClr val="636360"/>
                </a:solidFill>
              </a:rPr>
              <a:t>Start V3</a:t>
            </a:r>
          </a:p>
          <a:p>
            <a:r>
              <a:rPr lang="en-US" sz="1050" dirty="0">
                <a:solidFill>
                  <a:srgbClr val="636360"/>
                </a:solidFill>
              </a:rPr>
              <a:t>1995</a:t>
            </a:r>
            <a:endParaRPr lang="en-US" sz="1200" dirty="0">
              <a:solidFill>
                <a:srgbClr val="636360"/>
              </a:solidFill>
            </a:endParaRPr>
          </a:p>
        </p:txBody>
      </p:sp>
      <p:sp>
        <p:nvSpPr>
          <p:cNvPr id="26" name="Notched Right Arrow 25"/>
          <p:cNvSpPr/>
          <p:nvPr/>
        </p:nvSpPr>
        <p:spPr bwMode="auto">
          <a:xfrm>
            <a:off x="2411760" y="3638367"/>
            <a:ext cx="5292588" cy="432048"/>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3653898" y="3260325"/>
            <a:ext cx="4050450" cy="432048"/>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5760132" y="2396229"/>
            <a:ext cx="1944216" cy="432048"/>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sz="1600" dirty="0">
                <a:solidFill>
                  <a:schemeClr val="bg1"/>
                </a:solidFill>
                <a:latin typeface="Arial" charset="0"/>
              </a:rPr>
              <a:t>FHIR</a:t>
            </a:r>
          </a:p>
        </p:txBody>
      </p:sp>
      <p:sp>
        <p:nvSpPr>
          <p:cNvPr id="19" name="TextBox 18">
            <a:extLst>
              <a:ext uri="{FF2B5EF4-FFF2-40B4-BE49-F238E27FC236}">
                <a16:creationId xmlns:a16="http://schemas.microsoft.com/office/drawing/2014/main" xmlns="" id="{00D39572-A464-455A-A7A6-5448C4E56751}"/>
              </a:ext>
            </a:extLst>
          </p:cNvPr>
          <p:cNvSpPr txBox="1"/>
          <p:nvPr/>
        </p:nvSpPr>
        <p:spPr>
          <a:xfrm>
            <a:off x="5197831" y="4178427"/>
            <a:ext cx="614271" cy="323165"/>
          </a:xfrm>
          <a:prstGeom prst="rect">
            <a:avLst/>
          </a:prstGeom>
          <a:noFill/>
        </p:spPr>
        <p:txBody>
          <a:bodyPr wrap="none" rtlCol="0">
            <a:spAutoFit/>
          </a:bodyPr>
          <a:lstStyle/>
          <a:p>
            <a:r>
              <a:rPr lang="en-US" sz="1500" dirty="0">
                <a:solidFill>
                  <a:srgbClr val="636360"/>
                </a:solidFill>
              </a:rPr>
              <a:t>2010</a:t>
            </a:r>
            <a:endParaRPr lang="en-US" dirty="0">
              <a:solidFill>
                <a:srgbClr val="636360"/>
              </a:solidFill>
            </a:endParaRPr>
          </a:p>
        </p:txBody>
      </p:sp>
      <p:sp>
        <p:nvSpPr>
          <p:cNvPr id="27" name="TextBox 26"/>
          <p:cNvSpPr txBox="1"/>
          <p:nvPr/>
        </p:nvSpPr>
        <p:spPr>
          <a:xfrm>
            <a:off x="7070841" y="1626642"/>
            <a:ext cx="633507" cy="715581"/>
          </a:xfrm>
          <a:prstGeom prst="rect">
            <a:avLst/>
          </a:prstGeom>
          <a:noFill/>
        </p:spPr>
        <p:txBody>
          <a:bodyPr wrap="none" rtlCol="0">
            <a:spAutoFit/>
          </a:bodyPr>
          <a:lstStyle/>
          <a:p>
            <a:r>
              <a:rPr lang="en-US" sz="1500" dirty="0">
                <a:solidFill>
                  <a:srgbClr val="636360"/>
                </a:solidFill>
              </a:rPr>
              <a:t>FHIR</a:t>
            </a:r>
          </a:p>
          <a:p>
            <a:r>
              <a:rPr lang="en-US" sz="1500" dirty="0" smtClean="0">
                <a:solidFill>
                  <a:srgbClr val="636360"/>
                </a:solidFill>
              </a:rPr>
              <a:t>R5</a:t>
            </a:r>
            <a:endParaRPr lang="en-US" sz="1500" dirty="0">
              <a:solidFill>
                <a:srgbClr val="636360"/>
              </a:solidFill>
            </a:endParaRPr>
          </a:p>
          <a:p>
            <a:r>
              <a:rPr lang="en-US" sz="1050" dirty="0" smtClean="0">
                <a:solidFill>
                  <a:srgbClr val="636360"/>
                </a:solidFill>
              </a:rPr>
              <a:t>2023</a:t>
            </a:r>
            <a:endParaRPr lang="en-US" sz="1050" dirty="0">
              <a:solidFill>
                <a:srgbClr val="636360"/>
              </a:solidFill>
            </a:endParaRPr>
          </a:p>
        </p:txBody>
      </p:sp>
    </p:spTree>
    <p:extLst>
      <p:ext uri="{BB962C8B-B14F-4D97-AF65-F5344CB8AC3E}">
        <p14:creationId xmlns:p14="http://schemas.microsoft.com/office/powerpoint/2010/main" val="152442040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flipV="1">
            <a:off x="737254" y="3589633"/>
            <a:ext cx="7176462" cy="8231"/>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63694" y="3729830"/>
            <a:ext cx="614271" cy="323165"/>
          </a:xfrm>
          <a:prstGeom prst="rect">
            <a:avLst/>
          </a:prstGeom>
          <a:noFill/>
        </p:spPr>
        <p:txBody>
          <a:bodyPr wrap="none" rtlCol="0">
            <a:spAutoFit/>
          </a:bodyPr>
          <a:lstStyle/>
          <a:p>
            <a:r>
              <a:rPr lang="en-US" sz="1500" dirty="0">
                <a:solidFill>
                  <a:srgbClr val="636360"/>
                </a:solidFill>
              </a:rPr>
              <a:t>2012</a:t>
            </a:r>
            <a:endParaRPr lang="en-US" dirty="0">
              <a:solidFill>
                <a:srgbClr val="636360"/>
              </a:solidFill>
            </a:endParaRPr>
          </a:p>
        </p:txBody>
      </p:sp>
      <p:sp>
        <p:nvSpPr>
          <p:cNvPr id="7" name="TextBox 6"/>
          <p:cNvSpPr txBox="1"/>
          <p:nvPr/>
        </p:nvSpPr>
        <p:spPr>
          <a:xfrm>
            <a:off x="3926576" y="3729830"/>
            <a:ext cx="614271" cy="323165"/>
          </a:xfrm>
          <a:prstGeom prst="rect">
            <a:avLst/>
          </a:prstGeom>
          <a:noFill/>
        </p:spPr>
        <p:txBody>
          <a:bodyPr wrap="none" rtlCol="0">
            <a:spAutoFit/>
          </a:bodyPr>
          <a:lstStyle/>
          <a:p>
            <a:r>
              <a:rPr lang="en-US" sz="1500" dirty="0">
                <a:solidFill>
                  <a:srgbClr val="636360"/>
                </a:solidFill>
              </a:rPr>
              <a:t>2016</a:t>
            </a:r>
            <a:endParaRPr lang="en-US" dirty="0">
              <a:solidFill>
                <a:srgbClr val="636360"/>
              </a:solidFill>
            </a:endParaRPr>
          </a:p>
        </p:txBody>
      </p:sp>
      <p:sp>
        <p:nvSpPr>
          <p:cNvPr id="8" name="TextBox 7"/>
          <p:cNvSpPr txBox="1"/>
          <p:nvPr/>
        </p:nvSpPr>
        <p:spPr>
          <a:xfrm>
            <a:off x="2645135" y="3729830"/>
            <a:ext cx="614271" cy="323165"/>
          </a:xfrm>
          <a:prstGeom prst="rect">
            <a:avLst/>
          </a:prstGeom>
          <a:noFill/>
        </p:spPr>
        <p:txBody>
          <a:bodyPr wrap="none" rtlCol="0">
            <a:spAutoFit/>
          </a:bodyPr>
          <a:lstStyle/>
          <a:p>
            <a:r>
              <a:rPr lang="en-US" sz="1500" dirty="0">
                <a:solidFill>
                  <a:srgbClr val="636360"/>
                </a:solidFill>
              </a:rPr>
              <a:t>2014</a:t>
            </a:r>
            <a:endParaRPr lang="en-US" dirty="0">
              <a:solidFill>
                <a:srgbClr val="636360"/>
              </a:solidFill>
            </a:endParaRPr>
          </a:p>
        </p:txBody>
      </p:sp>
      <p:sp>
        <p:nvSpPr>
          <p:cNvPr id="9" name="TextBox 8"/>
          <p:cNvSpPr txBox="1"/>
          <p:nvPr/>
        </p:nvSpPr>
        <p:spPr>
          <a:xfrm>
            <a:off x="5208017" y="3729830"/>
            <a:ext cx="614271" cy="323165"/>
          </a:xfrm>
          <a:prstGeom prst="rect">
            <a:avLst/>
          </a:prstGeom>
          <a:noFill/>
        </p:spPr>
        <p:txBody>
          <a:bodyPr wrap="none" rtlCol="0">
            <a:spAutoFit/>
          </a:bodyPr>
          <a:lstStyle/>
          <a:p>
            <a:r>
              <a:rPr lang="en-US" sz="1500" dirty="0">
                <a:solidFill>
                  <a:srgbClr val="636360"/>
                </a:solidFill>
              </a:rPr>
              <a:t>2018</a:t>
            </a:r>
            <a:endParaRPr lang="en-US" dirty="0">
              <a:solidFill>
                <a:srgbClr val="636360"/>
              </a:solidFill>
            </a:endParaRPr>
          </a:p>
        </p:txBody>
      </p:sp>
      <p:sp>
        <p:nvSpPr>
          <p:cNvPr id="10" name="TextBox 9"/>
          <p:cNvSpPr txBox="1"/>
          <p:nvPr/>
        </p:nvSpPr>
        <p:spPr>
          <a:xfrm>
            <a:off x="7196037" y="3729830"/>
            <a:ext cx="614271" cy="323165"/>
          </a:xfrm>
          <a:prstGeom prst="rect">
            <a:avLst/>
          </a:prstGeom>
          <a:noFill/>
        </p:spPr>
        <p:txBody>
          <a:bodyPr wrap="none" rtlCol="0">
            <a:spAutoFit/>
          </a:bodyPr>
          <a:lstStyle/>
          <a:p>
            <a:r>
              <a:rPr lang="en-US" sz="1500" dirty="0" smtClean="0">
                <a:solidFill>
                  <a:srgbClr val="636360"/>
                </a:solidFill>
              </a:rPr>
              <a:t>2023</a:t>
            </a:r>
            <a:endParaRPr lang="en-US" dirty="0">
              <a:solidFill>
                <a:srgbClr val="636360"/>
              </a:solidFill>
            </a:endParaRPr>
          </a:p>
        </p:txBody>
      </p:sp>
      <p:grpSp>
        <p:nvGrpSpPr>
          <p:cNvPr id="3" name="Group 10"/>
          <p:cNvGrpSpPr/>
          <p:nvPr/>
        </p:nvGrpSpPr>
        <p:grpSpPr>
          <a:xfrm>
            <a:off x="1439332" y="2517744"/>
            <a:ext cx="432048" cy="108012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378730" y="1875071"/>
            <a:ext cx="601447" cy="553998"/>
          </a:xfrm>
          <a:prstGeom prst="rect">
            <a:avLst/>
          </a:prstGeom>
          <a:noFill/>
        </p:spPr>
        <p:txBody>
          <a:bodyPr wrap="none" rtlCol="0">
            <a:spAutoFit/>
          </a:bodyPr>
          <a:lstStyle/>
          <a:p>
            <a:r>
              <a:rPr lang="en-US" sz="1500" dirty="0">
                <a:solidFill>
                  <a:srgbClr val="636360"/>
                </a:solidFill>
              </a:rPr>
              <a:t>First</a:t>
            </a:r>
            <a:br>
              <a:rPr lang="en-US" sz="1500" dirty="0">
                <a:solidFill>
                  <a:srgbClr val="636360"/>
                </a:solidFill>
              </a:rPr>
            </a:br>
            <a:r>
              <a:rPr lang="en-US" sz="1500" dirty="0">
                <a:solidFill>
                  <a:srgbClr val="636360"/>
                </a:solidFill>
              </a:rPr>
              <a:t>Draft</a:t>
            </a:r>
          </a:p>
        </p:txBody>
      </p:sp>
      <p:sp>
        <p:nvSpPr>
          <p:cNvPr id="32" name="TextBox 31"/>
          <p:cNvSpPr txBox="1"/>
          <p:nvPr/>
        </p:nvSpPr>
        <p:spPr>
          <a:xfrm>
            <a:off x="737254" y="3729830"/>
            <a:ext cx="599972" cy="323165"/>
          </a:xfrm>
          <a:prstGeom prst="rect">
            <a:avLst/>
          </a:prstGeom>
          <a:noFill/>
        </p:spPr>
        <p:txBody>
          <a:bodyPr wrap="none" rtlCol="0">
            <a:spAutoFit/>
          </a:bodyPr>
          <a:lstStyle/>
          <a:p>
            <a:r>
              <a:rPr lang="en-US" sz="1500" dirty="0">
                <a:solidFill>
                  <a:srgbClr val="636360"/>
                </a:solidFill>
              </a:rPr>
              <a:t>2011</a:t>
            </a:r>
            <a:endParaRPr lang="en-US" dirty="0">
              <a:solidFill>
                <a:srgbClr val="636360"/>
              </a:solidFill>
            </a:endParaRPr>
          </a:p>
        </p:txBody>
      </p:sp>
      <p:sp>
        <p:nvSpPr>
          <p:cNvPr id="33" name="TextBox 32"/>
          <p:cNvSpPr txBox="1"/>
          <p:nvPr/>
        </p:nvSpPr>
        <p:spPr>
          <a:xfrm>
            <a:off x="3285855" y="3729830"/>
            <a:ext cx="614271" cy="323165"/>
          </a:xfrm>
          <a:prstGeom prst="rect">
            <a:avLst/>
          </a:prstGeom>
          <a:noFill/>
        </p:spPr>
        <p:txBody>
          <a:bodyPr wrap="none" rtlCol="0">
            <a:spAutoFit/>
          </a:bodyPr>
          <a:lstStyle/>
          <a:p>
            <a:r>
              <a:rPr lang="en-US" sz="1500" dirty="0">
                <a:solidFill>
                  <a:srgbClr val="636360"/>
                </a:solidFill>
              </a:rPr>
              <a:t>2015</a:t>
            </a:r>
            <a:endParaRPr lang="en-US" dirty="0">
              <a:solidFill>
                <a:srgbClr val="636360"/>
              </a:solidFill>
            </a:endParaRPr>
          </a:p>
        </p:txBody>
      </p:sp>
      <p:sp>
        <p:nvSpPr>
          <p:cNvPr id="34" name="TextBox 33"/>
          <p:cNvSpPr txBox="1"/>
          <p:nvPr/>
        </p:nvSpPr>
        <p:spPr>
          <a:xfrm>
            <a:off x="2004414" y="3729830"/>
            <a:ext cx="614271" cy="323165"/>
          </a:xfrm>
          <a:prstGeom prst="rect">
            <a:avLst/>
          </a:prstGeom>
          <a:noFill/>
        </p:spPr>
        <p:txBody>
          <a:bodyPr wrap="none" rtlCol="0">
            <a:spAutoFit/>
          </a:bodyPr>
          <a:lstStyle/>
          <a:p>
            <a:r>
              <a:rPr lang="en-US" sz="1500" dirty="0">
                <a:solidFill>
                  <a:srgbClr val="636360"/>
                </a:solidFill>
              </a:rPr>
              <a:t>2013</a:t>
            </a:r>
            <a:endParaRPr lang="en-US" dirty="0">
              <a:solidFill>
                <a:srgbClr val="636360"/>
              </a:solidFill>
            </a:endParaRPr>
          </a:p>
        </p:txBody>
      </p:sp>
      <p:sp>
        <p:nvSpPr>
          <p:cNvPr id="35" name="TextBox 34"/>
          <p:cNvSpPr txBox="1"/>
          <p:nvPr/>
        </p:nvSpPr>
        <p:spPr>
          <a:xfrm>
            <a:off x="4567296" y="3729830"/>
            <a:ext cx="614271" cy="323165"/>
          </a:xfrm>
          <a:prstGeom prst="rect">
            <a:avLst/>
          </a:prstGeom>
          <a:noFill/>
        </p:spPr>
        <p:txBody>
          <a:bodyPr wrap="none" rtlCol="0">
            <a:spAutoFit/>
          </a:bodyPr>
          <a:lstStyle/>
          <a:p>
            <a:r>
              <a:rPr lang="en-US" sz="1500" dirty="0">
                <a:solidFill>
                  <a:srgbClr val="636360"/>
                </a:solidFill>
              </a:rPr>
              <a:t>2017</a:t>
            </a:r>
            <a:endParaRPr lang="en-US" dirty="0">
              <a:solidFill>
                <a:srgbClr val="636360"/>
              </a:solidFill>
            </a:endParaRPr>
          </a:p>
        </p:txBody>
      </p:sp>
      <p:sp>
        <p:nvSpPr>
          <p:cNvPr id="36" name="TextBox 35"/>
          <p:cNvSpPr txBox="1"/>
          <p:nvPr/>
        </p:nvSpPr>
        <p:spPr>
          <a:xfrm>
            <a:off x="5848737" y="3729830"/>
            <a:ext cx="614271" cy="323165"/>
          </a:xfrm>
          <a:prstGeom prst="rect">
            <a:avLst/>
          </a:prstGeom>
          <a:noFill/>
        </p:spPr>
        <p:txBody>
          <a:bodyPr wrap="none" rtlCol="0">
            <a:spAutoFit/>
          </a:bodyPr>
          <a:lstStyle/>
          <a:p>
            <a:r>
              <a:rPr lang="en-US" sz="1500" dirty="0">
                <a:solidFill>
                  <a:srgbClr val="636360"/>
                </a:solidFill>
              </a:rPr>
              <a:t>2019</a:t>
            </a:r>
            <a:endParaRPr lang="en-US" dirty="0">
              <a:solidFill>
                <a:srgbClr val="636360"/>
              </a:solidFill>
            </a:endParaRPr>
          </a:p>
        </p:txBody>
      </p:sp>
      <p:grpSp>
        <p:nvGrpSpPr>
          <p:cNvPr id="4" name="Group 36"/>
          <p:cNvGrpSpPr/>
          <p:nvPr/>
        </p:nvGrpSpPr>
        <p:grpSpPr>
          <a:xfrm>
            <a:off x="2951500" y="2517744"/>
            <a:ext cx="432048" cy="108012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2890285" y="1877743"/>
            <a:ext cx="569387" cy="553998"/>
          </a:xfrm>
          <a:prstGeom prst="rect">
            <a:avLst/>
          </a:prstGeom>
          <a:noFill/>
        </p:spPr>
        <p:txBody>
          <a:bodyPr wrap="none" rtlCol="0">
            <a:spAutoFit/>
          </a:bodyPr>
          <a:lstStyle/>
          <a:p>
            <a:r>
              <a:rPr lang="en-US" sz="1500" dirty="0">
                <a:solidFill>
                  <a:srgbClr val="636360"/>
                </a:solidFill>
              </a:rPr>
              <a:t>1</a:t>
            </a:r>
            <a:r>
              <a:rPr lang="en-US" sz="1500" baseline="30000" dirty="0">
                <a:solidFill>
                  <a:srgbClr val="636360"/>
                </a:solidFill>
              </a:rPr>
              <a:t>st</a:t>
            </a:r>
            <a:endParaRPr lang="en-US" sz="1500" dirty="0">
              <a:solidFill>
                <a:srgbClr val="636360"/>
              </a:solidFill>
            </a:endParaRPr>
          </a:p>
          <a:p>
            <a:r>
              <a:rPr lang="en-US" sz="1500" dirty="0">
                <a:solidFill>
                  <a:srgbClr val="636360"/>
                </a:solidFill>
              </a:rPr>
              <a:t>STU</a:t>
            </a:r>
          </a:p>
        </p:txBody>
      </p:sp>
      <p:grpSp>
        <p:nvGrpSpPr>
          <p:cNvPr id="11" name="Group 53"/>
          <p:cNvGrpSpPr/>
          <p:nvPr/>
        </p:nvGrpSpPr>
        <p:grpSpPr>
          <a:xfrm>
            <a:off x="3923609" y="1893378"/>
            <a:ext cx="569387" cy="1704486"/>
            <a:chOff x="4133365" y="2524504"/>
            <a:chExt cx="759183" cy="2272648"/>
          </a:xfrm>
        </p:grpSpPr>
        <p:sp>
          <p:nvSpPr>
            <p:cNvPr id="41" name="TextBox 40"/>
            <p:cNvSpPr txBox="1"/>
            <p:nvPr/>
          </p:nvSpPr>
          <p:spPr>
            <a:xfrm>
              <a:off x="4133365" y="2524504"/>
              <a:ext cx="759183" cy="738664"/>
            </a:xfrm>
            <a:prstGeom prst="rect">
              <a:avLst/>
            </a:prstGeom>
            <a:noFill/>
          </p:spPr>
          <p:txBody>
            <a:bodyPr wrap="none" rtlCol="0">
              <a:spAutoFit/>
            </a:bodyPr>
            <a:lstStyle/>
            <a:p>
              <a:r>
                <a:rPr lang="en-US" sz="1500" dirty="0">
                  <a:solidFill>
                    <a:srgbClr val="636360"/>
                  </a:solidFill>
                </a:rPr>
                <a:t>2</a:t>
              </a:r>
              <a:r>
                <a:rPr lang="en-US" sz="1500" baseline="30000" dirty="0">
                  <a:solidFill>
                    <a:srgbClr val="636360"/>
                  </a:solidFill>
                </a:rPr>
                <a:t>nd</a:t>
              </a:r>
            </a:p>
            <a:p>
              <a:r>
                <a:rPr lang="en-US" sz="15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4858455" y="1875072"/>
            <a:ext cx="569387" cy="1722793"/>
            <a:chOff x="5555524" y="2500095"/>
            <a:chExt cx="759183" cy="2297057"/>
          </a:xfrm>
        </p:grpSpPr>
        <p:sp>
          <p:nvSpPr>
            <p:cNvPr id="42" name="TextBox 41"/>
            <p:cNvSpPr txBox="1"/>
            <p:nvPr/>
          </p:nvSpPr>
          <p:spPr>
            <a:xfrm>
              <a:off x="5555524" y="2500095"/>
              <a:ext cx="759183" cy="738664"/>
            </a:xfrm>
            <a:prstGeom prst="rect">
              <a:avLst/>
            </a:prstGeom>
            <a:noFill/>
          </p:spPr>
          <p:txBody>
            <a:bodyPr wrap="none" rtlCol="0">
              <a:spAutoFit/>
            </a:bodyPr>
            <a:lstStyle/>
            <a:p>
              <a:r>
                <a:rPr lang="en-US" sz="1500" dirty="0">
                  <a:solidFill>
                    <a:srgbClr val="636360"/>
                  </a:solidFill>
                </a:rPr>
                <a:t>3</a:t>
              </a:r>
              <a:r>
                <a:rPr lang="en-US" sz="1500" baseline="30000" dirty="0">
                  <a:solidFill>
                    <a:srgbClr val="636360"/>
                  </a:solidFill>
                </a:rPr>
                <a:t>rd</a:t>
              </a:r>
              <a:r>
                <a:rPr lang="en-US" sz="1500" dirty="0">
                  <a:solidFill>
                    <a:srgbClr val="636360"/>
                  </a:solidFill>
                </a:rPr>
                <a:t> </a:t>
              </a:r>
              <a:endParaRPr lang="en-US" sz="1500" baseline="30000" dirty="0">
                <a:solidFill>
                  <a:srgbClr val="636360"/>
                </a:solidFill>
              </a:endParaRPr>
            </a:p>
            <a:p>
              <a:r>
                <a:rPr lang="en-US" sz="15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5868678" y="1864254"/>
            <a:ext cx="451691" cy="1722793"/>
            <a:chOff x="7202281" y="2500095"/>
            <a:chExt cx="602255" cy="2297057"/>
          </a:xfrm>
        </p:grpSpPr>
        <p:sp>
          <p:nvSpPr>
            <p:cNvPr id="43" name="TextBox 42"/>
            <p:cNvSpPr txBox="1"/>
            <p:nvPr/>
          </p:nvSpPr>
          <p:spPr>
            <a:xfrm>
              <a:off x="7202281" y="2500095"/>
              <a:ext cx="575371" cy="738664"/>
            </a:xfrm>
            <a:prstGeom prst="rect">
              <a:avLst/>
            </a:prstGeom>
            <a:noFill/>
          </p:spPr>
          <p:txBody>
            <a:bodyPr wrap="none" rtlCol="0">
              <a:spAutoFit/>
            </a:bodyPr>
            <a:lstStyle/>
            <a:p>
              <a:endParaRPr lang="en-US" sz="1500" dirty="0">
                <a:solidFill>
                  <a:srgbClr val="636360"/>
                </a:solidFill>
              </a:endParaRPr>
            </a:p>
            <a:p>
              <a:r>
                <a:rPr lang="en-US" sz="15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47" name="Straight Connector 46"/>
          <p:cNvCxnSpPr/>
          <p:nvPr/>
        </p:nvCxnSpPr>
        <p:spPr bwMode="auto">
          <a:xfrm>
            <a:off x="7148323" y="1623596"/>
            <a:ext cx="0" cy="2106234"/>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 name="Group 55">
            <a:extLst>
              <a:ext uri="{FF2B5EF4-FFF2-40B4-BE49-F238E27FC236}">
                <a16:creationId xmlns:a16="http://schemas.microsoft.com/office/drawing/2014/main" xmlns="" id="{099230C9-40DB-43C7-B258-0643F25B39E3}"/>
              </a:ext>
            </a:extLst>
          </p:cNvPr>
          <p:cNvGrpSpPr/>
          <p:nvPr/>
        </p:nvGrpSpPr>
        <p:grpSpPr>
          <a:xfrm>
            <a:off x="7474627" y="1866840"/>
            <a:ext cx="451691" cy="1722793"/>
            <a:chOff x="7202281" y="2500095"/>
            <a:chExt cx="602255" cy="2297057"/>
          </a:xfrm>
        </p:grpSpPr>
        <p:sp>
          <p:nvSpPr>
            <p:cNvPr id="50" name="TextBox 49">
              <a:extLst>
                <a:ext uri="{FF2B5EF4-FFF2-40B4-BE49-F238E27FC236}">
                  <a16:creationId xmlns:a16="http://schemas.microsoft.com/office/drawing/2014/main" xmlns="" id="{8C573E36-D46C-4C11-88CE-F937C49395C5}"/>
                </a:ext>
              </a:extLst>
            </p:cNvPr>
            <p:cNvSpPr txBox="1"/>
            <p:nvPr/>
          </p:nvSpPr>
          <p:spPr>
            <a:xfrm>
              <a:off x="7202281" y="2500095"/>
              <a:ext cx="575371" cy="738664"/>
            </a:xfrm>
            <a:prstGeom prst="rect">
              <a:avLst/>
            </a:prstGeom>
            <a:noFill/>
          </p:spPr>
          <p:txBody>
            <a:bodyPr wrap="none" rtlCol="0">
              <a:spAutoFit/>
            </a:bodyPr>
            <a:lstStyle/>
            <a:p>
              <a:endParaRPr lang="en-US" sz="1500" dirty="0">
                <a:solidFill>
                  <a:srgbClr val="636360"/>
                </a:solidFill>
              </a:endParaRPr>
            </a:p>
            <a:p>
              <a:r>
                <a:rPr lang="en-US" sz="1500" dirty="0">
                  <a:solidFill>
                    <a:srgbClr val="636360"/>
                  </a:solidFill>
                </a:rPr>
                <a:t>R5</a:t>
              </a:r>
            </a:p>
          </p:txBody>
        </p:sp>
        <p:grpSp>
          <p:nvGrpSpPr>
            <p:cNvPr id="54" name="Group 49">
              <a:extLst>
                <a:ext uri="{FF2B5EF4-FFF2-40B4-BE49-F238E27FC236}">
                  <a16:creationId xmlns:a16="http://schemas.microsoft.com/office/drawing/2014/main" xmlns="" id="{559CEEED-D13A-4D32-8E8A-AF54BE649681}"/>
                </a:ext>
              </a:extLst>
            </p:cNvPr>
            <p:cNvGrpSpPr/>
            <p:nvPr/>
          </p:nvGrpSpPr>
          <p:grpSpPr>
            <a:xfrm>
              <a:off x="7228472" y="3356992"/>
              <a:ext cx="576064" cy="1440160"/>
              <a:chOff x="1835696" y="3356992"/>
              <a:chExt cx="576064" cy="1440160"/>
            </a:xfrm>
          </p:grpSpPr>
          <p:cxnSp>
            <p:nvCxnSpPr>
              <p:cNvPr id="55" name="Straight Connector 54">
                <a:extLst>
                  <a:ext uri="{FF2B5EF4-FFF2-40B4-BE49-F238E27FC236}">
                    <a16:creationId xmlns:a16="http://schemas.microsoft.com/office/drawing/2014/main" xmlns="" id="{FCA24FBE-49E1-45C1-8257-CDB29939F81A}"/>
                  </a:ext>
                </a:extLst>
              </p:cNvPr>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xmlns="" id="{230CCF79-AE81-43BE-8A6F-30A8D79353E5}"/>
                  </a:ext>
                </a:extLst>
              </p:cNvPr>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42160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type="body" sz="quarter" idx="13"/>
          </p:nvPr>
        </p:nvSpPr>
        <p:spPr>
          <a:prstGeom prst="rect">
            <a:avLst/>
          </a:prstGeom>
        </p:spPr>
        <p:txBody>
          <a:bodyPr/>
          <a:lstStyle/>
          <a:p>
            <a:r>
              <a:rPr lang="en-US" sz="2400" noProof="0" dirty="0"/>
              <a:t>&gt; 1000 organizations</a:t>
            </a:r>
          </a:p>
          <a:p>
            <a:pPr lvl="1"/>
            <a:r>
              <a:rPr lang="en-US" sz="2000" noProof="0" dirty="0"/>
              <a:t>attended a Connectathon and/or</a:t>
            </a:r>
          </a:p>
          <a:p>
            <a:pPr lvl="1"/>
            <a:r>
              <a:rPr lang="en-US" sz="2000" noProof="0" dirty="0"/>
              <a:t>implementation work in progress</a:t>
            </a:r>
          </a:p>
          <a:p>
            <a:r>
              <a:rPr lang="en-US" sz="2400" noProof="0" dirty="0"/>
              <a:t>Hard to track </a:t>
            </a:r>
            <a:r>
              <a:rPr lang="en-US" sz="2400" noProof="0" dirty="0" smtClean="0"/>
              <a:t>what everyone is doing</a:t>
            </a:r>
            <a:endParaRPr lang="en-US" sz="2400" noProof="0" dirty="0"/>
          </a:p>
          <a:p>
            <a:r>
              <a:rPr lang="en-US" sz="2400" noProof="0" dirty="0"/>
              <a:t>Over </a:t>
            </a:r>
            <a:r>
              <a:rPr lang="en-US" sz="2400" dirty="0" smtClean="0"/>
              <a:t>30</a:t>
            </a:r>
            <a:r>
              <a:rPr lang="en-US" sz="2400" noProof="0" dirty="0" smtClean="0"/>
              <a:t>00+ </a:t>
            </a:r>
            <a:r>
              <a:rPr lang="en-US" sz="2400" noProof="0" dirty="0"/>
              <a:t>participants on the FHIR Implementer’s chat</a:t>
            </a:r>
          </a:p>
          <a:p>
            <a:pPr lvl="1"/>
            <a:r>
              <a:rPr lang="en-US" sz="2000" noProof="0" dirty="0">
                <a:hlinkClick r:id="rId2"/>
              </a:rPr>
              <a:t>http://chat.fhir.org</a:t>
            </a:r>
            <a:r>
              <a:rPr lang="en-US" sz="2000" noProof="0" dirty="0"/>
              <a:t> </a:t>
            </a:r>
          </a:p>
          <a:p>
            <a:r>
              <a:rPr lang="en-US" sz="2400" dirty="0"/>
              <a:t>3</a:t>
            </a:r>
            <a:r>
              <a:rPr lang="en-US" sz="2400" noProof="0" dirty="0" smtClean="0"/>
              <a:t>5</a:t>
            </a:r>
            <a:r>
              <a:rPr lang="en-US" sz="2400" noProof="0" dirty="0"/>
              <a:t>+ countries involved so far</a:t>
            </a:r>
          </a:p>
        </p:txBody>
      </p:sp>
    </p:spTree>
    <p:extLst>
      <p:ext uri="{BB962C8B-B14F-4D97-AF65-F5344CB8AC3E}">
        <p14:creationId xmlns:p14="http://schemas.microsoft.com/office/powerpoint/2010/main" val="1673106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33754" y="1559633"/>
            <a:ext cx="6477687" cy="3294366"/>
          </a:xfrm>
          <a:prstGeom prst="rect">
            <a:avLst/>
          </a:prstGeom>
        </p:spPr>
      </p:pic>
      <p:sp>
        <p:nvSpPr>
          <p:cNvPr id="6" name="TextBox 5"/>
          <p:cNvSpPr txBox="1"/>
          <p:nvPr/>
        </p:nvSpPr>
        <p:spPr>
          <a:xfrm>
            <a:off x="2087725" y="1275606"/>
            <a:ext cx="5160387"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a:t>
            </a:r>
          </a:p>
        </p:txBody>
      </p:sp>
    </p:spTree>
    <p:extLst>
      <p:ext uri="{BB962C8B-B14F-4D97-AF65-F5344CB8AC3E}">
        <p14:creationId xmlns:p14="http://schemas.microsoft.com/office/powerpoint/2010/main" val="348682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FHIR</a:t>
            </a:r>
            <a:endParaRPr lang="en-CA" dirty="0"/>
          </a:p>
        </p:txBody>
      </p:sp>
      <p:sp>
        <p:nvSpPr>
          <p:cNvPr id="4" name="Content Placeholder 3"/>
          <p:cNvSpPr>
            <a:spLocks noGrp="1"/>
          </p:cNvSpPr>
          <p:nvPr>
            <p:ph type="body" sz="quarter" idx="13"/>
          </p:nvPr>
        </p:nvSpPr>
        <p:spPr>
          <a:prstGeom prst="rect">
            <a:avLst/>
          </a:prstGeom>
        </p:spPr>
        <p:txBody>
          <a:bodyPr/>
          <a:lstStyle/>
          <a:p>
            <a:pPr lvl="0"/>
            <a:r>
              <a:rPr lang="en-US" sz="2800" b="1" dirty="0"/>
              <a:t>Implementer Focus</a:t>
            </a:r>
          </a:p>
          <a:p>
            <a:pPr lvl="0"/>
            <a:r>
              <a:rPr lang="en-US" sz="2800" dirty="0"/>
              <a:t>Target the </a:t>
            </a:r>
            <a:r>
              <a:rPr lang="en-US" sz="2800" b="1" dirty="0"/>
              <a:t>80%</a:t>
            </a:r>
            <a:r>
              <a:rPr lang="en-US" sz="2800" dirty="0"/>
              <a:t> (common stuff)</a:t>
            </a:r>
            <a:endParaRPr lang="en-US" sz="2800" b="1" dirty="0"/>
          </a:p>
          <a:p>
            <a:r>
              <a:rPr lang="en-US" sz="2800" dirty="0"/>
              <a:t>Use today’s </a:t>
            </a:r>
            <a:r>
              <a:rPr lang="en-US" sz="2800" b="1" dirty="0"/>
              <a:t>web technologies</a:t>
            </a:r>
          </a:p>
          <a:p>
            <a:r>
              <a:rPr lang="en-US" sz="2800" dirty="0"/>
              <a:t>Support </a:t>
            </a:r>
            <a:r>
              <a:rPr lang="en-US" sz="2800" b="1" dirty="0"/>
              <a:t>human readability</a:t>
            </a:r>
            <a:endParaRPr lang="en-US" sz="2800" dirty="0"/>
          </a:p>
          <a:p>
            <a:r>
              <a:rPr lang="en-US" sz="2800" dirty="0"/>
              <a:t>Paradigm</a:t>
            </a:r>
            <a:r>
              <a:rPr lang="en-US" sz="2800" b="1" dirty="0"/>
              <a:t> </a:t>
            </a:r>
            <a:r>
              <a:rPr lang="en-US" sz="2800" b="0" dirty="0"/>
              <a:t>&amp; architecturally </a:t>
            </a:r>
            <a:r>
              <a:rPr lang="en-US" sz="2800" b="1" dirty="0"/>
              <a:t>agnostic</a:t>
            </a:r>
          </a:p>
          <a:p>
            <a:r>
              <a:rPr lang="en-US" sz="2800" b="1" dirty="0"/>
              <a:t>Open Source</a:t>
            </a:r>
          </a:p>
          <a:p>
            <a:pPr>
              <a:buNone/>
            </a:pPr>
            <a:endParaRPr lang="en-US" b="0" dirty="0"/>
          </a:p>
        </p:txBody>
      </p:sp>
    </p:spTree>
    <p:extLst>
      <p:ext uri="{BB962C8B-B14F-4D97-AF65-F5344CB8AC3E}">
        <p14:creationId xmlns:p14="http://schemas.microsoft.com/office/powerpoint/2010/main" val="226936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2B60BE-5EFD-4D48-9D4F-7BA611A40098}"/>
              </a:ext>
            </a:extLst>
          </p:cNvPr>
          <p:cNvSpPr>
            <a:spLocks noGrp="1"/>
          </p:cNvSpPr>
          <p:nvPr>
            <p:ph type="title"/>
          </p:nvPr>
        </p:nvSpPr>
        <p:spPr/>
        <p:txBody>
          <a:bodyPr/>
          <a:lstStyle/>
          <a:p>
            <a:r>
              <a:rPr lang="en-CA" dirty="0"/>
              <a:t>Who am I?</a:t>
            </a:r>
          </a:p>
        </p:txBody>
      </p:sp>
      <p:sp>
        <p:nvSpPr>
          <p:cNvPr id="3" name="Text Placeholder 2">
            <a:extLst>
              <a:ext uri="{FF2B5EF4-FFF2-40B4-BE49-F238E27FC236}">
                <a16:creationId xmlns:a16="http://schemas.microsoft.com/office/drawing/2014/main" xmlns="" id="{F4F28625-56DE-4E6D-944A-39B2939B56B4}"/>
              </a:ext>
            </a:extLst>
          </p:cNvPr>
          <p:cNvSpPr>
            <a:spLocks noGrp="1"/>
          </p:cNvSpPr>
          <p:nvPr>
            <p:ph type="body" sz="quarter" idx="13"/>
          </p:nvPr>
        </p:nvSpPr>
        <p:spPr/>
        <p:txBody>
          <a:bodyPr/>
          <a:lstStyle/>
          <a:p>
            <a:r>
              <a:rPr lang="en-US" dirty="0"/>
              <a:t>Name: </a:t>
            </a:r>
            <a:r>
              <a:rPr lang="en-US" dirty="0"/>
              <a:t>Richard J Ettema</a:t>
            </a:r>
            <a:endParaRPr lang="en-US" dirty="0"/>
          </a:p>
          <a:p>
            <a:r>
              <a:rPr lang="en-US" dirty="0"/>
              <a:t>Company: </a:t>
            </a:r>
            <a:r>
              <a:rPr lang="en-US" dirty="0"/>
              <a:t>AEGIS.net, Inc.</a:t>
            </a:r>
            <a:endParaRPr lang="en-US" dirty="0"/>
          </a:p>
          <a:p>
            <a:r>
              <a:rPr lang="en-US" dirty="0"/>
              <a:t>Background:</a:t>
            </a:r>
          </a:p>
          <a:p>
            <a:pPr lvl="1"/>
            <a:r>
              <a:rPr lang="en-US" sz="1800" dirty="0" smtClean="0"/>
              <a:t>39+ </a:t>
            </a:r>
            <a:r>
              <a:rPr lang="en-US" sz="1800" dirty="0"/>
              <a:t>years IT industry experience</a:t>
            </a:r>
          </a:p>
          <a:p>
            <a:pPr lvl="1"/>
            <a:r>
              <a:rPr lang="en-US" sz="1800" dirty="0" smtClean="0"/>
              <a:t>18+ </a:t>
            </a:r>
            <a:r>
              <a:rPr lang="en-US" sz="1800" dirty="0"/>
              <a:t>years leading HIT development/implementation efforts</a:t>
            </a:r>
          </a:p>
          <a:p>
            <a:pPr lvl="1"/>
            <a:r>
              <a:rPr lang="en-US" sz="1800" dirty="0" smtClean="0"/>
              <a:t>9+ </a:t>
            </a:r>
            <a:r>
              <a:rPr lang="en-US" sz="1800" dirty="0"/>
              <a:t>years contributing to the HL7® FHIR® specification (focus on testing)</a:t>
            </a:r>
          </a:p>
          <a:p>
            <a:pPr lvl="1"/>
            <a:r>
              <a:rPr lang="en-US" sz="1800" dirty="0"/>
              <a:t>Sr. Architect / Lead Developer for the Touchstone Project</a:t>
            </a:r>
          </a:p>
          <a:p>
            <a:pPr lvl="1"/>
            <a:r>
              <a:rPr lang="en-US" sz="1800" dirty="0"/>
              <a:t>Author of the AEGIS </a:t>
            </a:r>
            <a:r>
              <a:rPr lang="en-US" sz="1800" dirty="0" err="1"/>
              <a:t>WildFHIR</a:t>
            </a:r>
            <a:r>
              <a:rPr lang="en-US" sz="1800" dirty="0"/>
              <a:t> public test server and client</a:t>
            </a:r>
            <a:endParaRPr lang="en-US" sz="1800" dirty="0"/>
          </a:p>
        </p:txBody>
      </p:sp>
      <p:sp>
        <p:nvSpPr>
          <p:cNvPr id="5" name="Slide Number Placeholder 4">
            <a:extLst>
              <a:ext uri="{FF2B5EF4-FFF2-40B4-BE49-F238E27FC236}">
                <a16:creationId xmlns:a16="http://schemas.microsoft.com/office/drawing/2014/main" xmlns=""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dirty="0"/>
          </a:p>
        </p:txBody>
      </p:sp>
      <p:sp>
        <p:nvSpPr>
          <p:cNvPr id="6" name="Footer Placeholder 5">
            <a:extLst>
              <a:ext uri="{FF2B5EF4-FFF2-40B4-BE49-F238E27FC236}">
                <a16:creationId xmlns:a16="http://schemas.microsoft.com/office/drawing/2014/main" xmlns="" id="{6800A3FA-C98F-470C-B249-AC7AFCD5482D}"/>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pic>
        <p:nvPicPr>
          <p:cNvPr id="7" name="Picture 6" descr="A person wearing glasses and smiling at the camera&#10;&#10;Description generated with very high confidence">
            <a:extLst>
              <a:ext uri="{FF2B5EF4-FFF2-40B4-BE49-F238E27FC236}">
                <a16:creationId xmlns:a16="http://schemas.microsoft.com/office/drawing/2014/main" xmlns="" id="{2EC87EC7-EF67-4676-8E14-1D026AFD4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50" y="597142"/>
            <a:ext cx="2009800" cy="2009800"/>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Specification is written for one target audience… Implementers</a:t>
            </a:r>
          </a:p>
          <a:p>
            <a:pPr lvl="1"/>
            <a:r>
              <a:rPr lang="en-US" sz="1800" dirty="0"/>
              <a:t>Rationale, modeling approaches, etc. kept elsewhere</a:t>
            </a:r>
          </a:p>
          <a:p>
            <a:pPr lvl="1"/>
            <a:r>
              <a:rPr lang="en-US" sz="1800" dirty="0"/>
              <a:t>Make the resources </a:t>
            </a:r>
            <a:r>
              <a:rPr lang="en-US" sz="1800" b="1" dirty="0"/>
              <a:t>simple</a:t>
            </a:r>
            <a:r>
              <a:rPr lang="en-US" sz="1800" dirty="0"/>
              <a:t> and easy to understand and use</a:t>
            </a:r>
          </a:p>
          <a:p>
            <a:pPr lvl="1"/>
            <a:r>
              <a:rPr lang="en-US" sz="1800" dirty="0"/>
              <a:t>Multiple Implementation tools to help get you started from day 1</a:t>
            </a:r>
          </a:p>
          <a:p>
            <a:pPr lvl="2"/>
            <a:r>
              <a:rPr lang="en-US" sz="1500" dirty="0"/>
              <a:t>Publicly available test servers</a:t>
            </a:r>
          </a:p>
          <a:p>
            <a:pPr lvl="2"/>
            <a:r>
              <a:rPr lang="en-US" sz="1500" dirty="0"/>
              <a:t>Starter APIs published with spec</a:t>
            </a:r>
          </a:p>
          <a:p>
            <a:pPr lvl="3"/>
            <a:r>
              <a:rPr lang="en-US" sz="1350" dirty="0"/>
              <a:t>C#, Java, Pascal, ObjectiveC, Javascript</a:t>
            </a:r>
          </a:p>
          <a:p>
            <a:pPr lvl="1"/>
            <a:r>
              <a:rPr lang="en-US" sz="1800" dirty="0">
                <a:sym typeface="Wingdings" pitchFamily="2" charset="2"/>
              </a:rPr>
              <a:t>Lots and lots of examples (and they’re valid too)</a:t>
            </a:r>
            <a:endParaRPr lang="en-US" sz="1800" dirty="0"/>
          </a:p>
          <a:p>
            <a:pPr lvl="0">
              <a:buNone/>
            </a:pPr>
            <a:endParaRPr lang="en-US" sz="1800" dirty="0"/>
          </a:p>
        </p:txBody>
      </p:sp>
    </p:spTree>
    <p:extLst>
      <p:ext uri="{BB962C8B-B14F-4D97-AF65-F5344CB8AC3E}">
        <p14:creationId xmlns:p14="http://schemas.microsoft.com/office/powerpoint/2010/main" val="4236035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Focus on scenarios that the implementers ask for</a:t>
            </a:r>
          </a:p>
          <a:p>
            <a:r>
              <a:rPr lang="en-US" sz="2400" dirty="0"/>
              <a:t>Decision to include content into the core specification:</a:t>
            </a:r>
          </a:p>
          <a:p>
            <a:pPr lvl="1"/>
            <a:r>
              <a:rPr lang="en-US" sz="2000" dirty="0"/>
              <a:t>“We only include data elements if we are confident that most normal implementations using that resource will make use of the element” (80% rule)</a:t>
            </a:r>
          </a:p>
          <a:p>
            <a:r>
              <a:rPr lang="en-US" sz="2400" dirty="0"/>
              <a:t>Other content is included through creation of Profiles and extensions</a:t>
            </a:r>
          </a:p>
        </p:txBody>
      </p:sp>
    </p:spTree>
    <p:extLst>
      <p:ext uri="{BB962C8B-B14F-4D97-AF65-F5344CB8AC3E}">
        <p14:creationId xmlns:p14="http://schemas.microsoft.com/office/powerpoint/2010/main" val="409319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 </a:t>
            </a:r>
            <a:r>
              <a:rPr lang="en-US" sz="1800" i="1" dirty="0"/>
              <a:t>(before)</a:t>
            </a:r>
            <a:endParaRPr lang="en-CA" sz="2400" i="1" dirty="0"/>
          </a:p>
        </p:txBody>
      </p:sp>
      <p:sp>
        <p:nvSpPr>
          <p:cNvPr id="5" name="Content Placeholder 4"/>
          <p:cNvSpPr>
            <a:spLocks noGrp="1"/>
          </p:cNvSpPr>
          <p:nvPr>
            <p:ph type="body" sz="quarter" idx="13"/>
          </p:nvPr>
        </p:nvSpPr>
        <p:spPr>
          <a:prstGeom prst="rect">
            <a:avLst/>
          </a:prstGeom>
        </p:spPr>
        <p:txBody>
          <a:bodyPr>
            <a:normAutofit fontScale="700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Tree>
    <p:extLst>
      <p:ext uri="{BB962C8B-B14F-4D97-AF65-F5344CB8AC3E}">
        <p14:creationId xmlns:p14="http://schemas.microsoft.com/office/powerpoint/2010/main" val="3303694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a:t>
            </a:r>
            <a:endParaRPr lang="en-CA" sz="2400" dirty="0"/>
          </a:p>
        </p:txBody>
      </p:sp>
      <p:sp>
        <p:nvSpPr>
          <p:cNvPr id="5" name="Content Placeholder 4"/>
          <p:cNvSpPr>
            <a:spLocks noGrp="1"/>
          </p:cNvSpPr>
          <p:nvPr>
            <p:ph type="body" sz="quarter" idx="13"/>
          </p:nvPr>
        </p:nvSpPr>
        <p:spPr>
          <a:prstGeom prst="rect">
            <a:avLst/>
          </a:prstGeom>
        </p:spPr>
        <p:txBody>
          <a:bodyPr>
            <a:normAutofit fontScale="700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Tree>
    <p:extLst>
      <p:ext uri="{BB962C8B-B14F-4D97-AF65-F5344CB8AC3E}">
        <p14:creationId xmlns:p14="http://schemas.microsoft.com/office/powerpoint/2010/main" val="214049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a:t>
            </a:r>
            <a:endParaRPr lang="en-CA" sz="2400" dirty="0"/>
          </a:p>
        </p:txBody>
      </p:sp>
      <p:sp>
        <p:nvSpPr>
          <p:cNvPr id="5" name="Content Placeholder 4"/>
          <p:cNvSpPr>
            <a:spLocks noGrp="1"/>
          </p:cNvSpPr>
          <p:nvPr>
            <p:ph type="body" sz="quarter" idx="13"/>
          </p:nvPr>
        </p:nvSpPr>
        <p:spPr>
          <a:prstGeom prst="rect">
            <a:avLst/>
          </a:prstGeom>
        </p:spPr>
        <p:txBody>
          <a:bodyPr>
            <a:normAutofit fontScale="700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Tree>
    <p:extLst>
      <p:ext uri="{BB962C8B-B14F-4D97-AF65-F5344CB8AC3E}">
        <p14:creationId xmlns:p14="http://schemas.microsoft.com/office/powerpoint/2010/main" val="97259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 </a:t>
            </a:r>
            <a:r>
              <a:rPr lang="en-US" sz="2100" i="1" dirty="0"/>
              <a:t>(after)</a:t>
            </a:r>
            <a:endParaRPr lang="en-CA" sz="2400" i="1" dirty="0"/>
          </a:p>
        </p:txBody>
      </p:sp>
      <p:sp>
        <p:nvSpPr>
          <p:cNvPr id="5" name="Content Placeholder 4"/>
          <p:cNvSpPr>
            <a:spLocks noGrp="1"/>
          </p:cNvSpPr>
          <p:nvPr>
            <p:ph type="body" sz="quarter" idx="13"/>
          </p:nvPr>
        </p:nvSpPr>
        <p:spPr>
          <a:prstGeom prst="rect">
            <a:avLst/>
          </a:prstGeom>
        </p:spPr>
        <p:txBody>
          <a:bodyPr>
            <a:normAutofit/>
          </a:bodyPr>
          <a:lstStyle/>
          <a:p>
            <a:r>
              <a:rPr lang="en-US" sz="2800" b="1" dirty="0"/>
              <a:t>period</a:t>
            </a:r>
            <a:r>
              <a:rPr lang="en-US" sz="2800" dirty="0"/>
              <a:t> (low, high)</a:t>
            </a:r>
          </a:p>
          <a:p>
            <a:r>
              <a:rPr lang="en-US" sz="2800" b="1" dirty="0"/>
              <a:t>use</a:t>
            </a:r>
          </a:p>
          <a:p>
            <a:pPr lvl="1"/>
            <a:r>
              <a:rPr lang="en-US" sz="2400" b="1" dirty="0"/>
              <a:t>home</a:t>
            </a:r>
            <a:r>
              <a:rPr lang="en-US" sz="2400" dirty="0"/>
              <a:t>, </a:t>
            </a:r>
            <a:r>
              <a:rPr lang="en-US" sz="2400" b="1" dirty="0"/>
              <a:t>work, temp, old</a:t>
            </a:r>
          </a:p>
          <a:p>
            <a:r>
              <a:rPr lang="en-US" sz="2800" b="1" dirty="0"/>
              <a:t>text</a:t>
            </a:r>
          </a:p>
          <a:p>
            <a:pPr lvl="1"/>
            <a:r>
              <a:rPr lang="en-US" sz="2400" b="1" dirty="0"/>
              <a:t>line</a:t>
            </a:r>
            <a:r>
              <a:rPr lang="en-US" sz="2400" dirty="0"/>
              <a:t>, </a:t>
            </a:r>
            <a:r>
              <a:rPr lang="en-US" sz="2400" b="1" dirty="0"/>
              <a:t>country</a:t>
            </a:r>
            <a:r>
              <a:rPr lang="en-US" sz="2400" dirty="0"/>
              <a:t>, </a:t>
            </a:r>
            <a:r>
              <a:rPr lang="en-US" sz="2400" b="1" dirty="0"/>
              <a:t>city</a:t>
            </a:r>
            <a:r>
              <a:rPr lang="en-US" sz="2400" dirty="0"/>
              <a:t>, </a:t>
            </a:r>
            <a:r>
              <a:rPr lang="en-US" sz="2400" b="1" dirty="0"/>
              <a:t>state</a:t>
            </a:r>
            <a:r>
              <a:rPr lang="en-US" sz="2400" dirty="0"/>
              <a:t>, </a:t>
            </a:r>
            <a:r>
              <a:rPr lang="en-US" sz="2400" b="1" dirty="0"/>
              <a:t>zip</a:t>
            </a:r>
            <a:endParaRPr lang="en-US" sz="2400" dirty="0"/>
          </a:p>
        </p:txBody>
      </p:sp>
    </p:spTree>
    <p:extLst>
      <p:ext uri="{BB962C8B-B14F-4D97-AF65-F5344CB8AC3E}">
        <p14:creationId xmlns:p14="http://schemas.microsoft.com/office/powerpoint/2010/main" val="1871766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type="body" sz="quarter" idx="13"/>
          </p:nvPr>
        </p:nvSpPr>
        <p:spPr>
          <a:prstGeom prst="rect">
            <a:avLst/>
          </a:prstGeom>
        </p:spPr>
        <p:txBody>
          <a:bodyPr/>
          <a:lstStyle/>
          <a:p>
            <a:r>
              <a:rPr lang="en-US" sz="2100" dirty="0"/>
              <a:t>Same technologies that drive Google, Facebook &amp; Twitter</a:t>
            </a:r>
          </a:p>
          <a:p>
            <a:pPr lvl="1"/>
            <a:r>
              <a:rPr lang="en-US" sz="1725" dirty="0"/>
              <a:t>HTTP </a:t>
            </a:r>
          </a:p>
          <a:p>
            <a:pPr lvl="1"/>
            <a:r>
              <a:rPr lang="en-US" sz="1725" dirty="0"/>
              <a:t>DataTypes W3C compliant</a:t>
            </a:r>
          </a:p>
          <a:p>
            <a:pPr lvl="1"/>
            <a:r>
              <a:rPr lang="en-US" sz="1725" dirty="0"/>
              <a:t>XML, JSON, RDF</a:t>
            </a:r>
          </a:p>
          <a:p>
            <a:pPr lvl="1"/>
            <a:r>
              <a:rPr lang="en-US" sz="1725" dirty="0"/>
              <a:t>REST API</a:t>
            </a:r>
          </a:p>
          <a:p>
            <a:pPr lvl="1"/>
            <a:r>
              <a:rPr lang="en-US" sz="1725" dirty="0"/>
              <a:t>HTTPS, OAuth, etc. for security functions</a:t>
            </a:r>
          </a:p>
        </p:txBody>
      </p:sp>
    </p:spTree>
    <p:extLst>
      <p:ext uri="{BB962C8B-B14F-4D97-AF65-F5344CB8AC3E}">
        <p14:creationId xmlns:p14="http://schemas.microsoft.com/office/powerpoint/2010/main" val="28049992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type="body" sz="quarter" idx="13"/>
          </p:nvPr>
        </p:nvSpPr>
        <p:spPr>
          <a:prstGeom prst="rect">
            <a:avLst/>
          </a:prstGeom>
        </p:spPr>
        <p:txBody>
          <a:bodyPr/>
          <a:lstStyle/>
          <a:p>
            <a:pPr lvl="0"/>
            <a:r>
              <a:rPr lang="en-US" sz="2800" dirty="0"/>
              <a:t>In FHIR, </a:t>
            </a:r>
            <a:r>
              <a:rPr lang="en-US" sz="2800" b="1" dirty="0"/>
              <a:t>every</a:t>
            </a:r>
            <a:r>
              <a:rPr lang="en-US" sz="2800" b="0" baseline="0" dirty="0"/>
              <a:t> resource should </a:t>
            </a:r>
            <a:br>
              <a:rPr lang="en-US" sz="2800" b="0" baseline="0" dirty="0"/>
            </a:br>
            <a:r>
              <a:rPr lang="en-US" sz="2800" b="0" baseline="0" dirty="0"/>
              <a:t>have a human-readable expression</a:t>
            </a:r>
          </a:p>
          <a:p>
            <a:pPr lvl="1"/>
            <a:r>
              <a:rPr lang="en-US" sz="2400" dirty="0"/>
              <a:t>Can be direct rendering or human entered</a:t>
            </a:r>
          </a:p>
          <a:p>
            <a:pPr lvl="1"/>
            <a:endParaRPr lang="en-US" sz="2400" dirty="0"/>
          </a:p>
          <a:p>
            <a:pPr>
              <a:buNone/>
            </a:pPr>
            <a:r>
              <a:rPr lang="en-US" sz="1500" dirty="0"/>
              <a:t>(Just like CDA)</a:t>
            </a:r>
          </a:p>
          <a:p>
            <a:pPr lvl="1"/>
            <a:endParaRPr lang="en-US"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2467" y="1387588"/>
            <a:ext cx="1574073" cy="2361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2138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4031939" y="2733769"/>
            <a:ext cx="1301621" cy="1188133"/>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521550" y="457201"/>
            <a:ext cx="6448658" cy="761747"/>
          </a:xfrm>
          <a:prstGeom prst="rect">
            <a:avLst/>
          </a:prstGeom>
        </p:spPr>
        <p:txBody>
          <a:bodyPr wrap="square">
            <a:spAutoFit/>
          </a:bodyPr>
          <a:lstStyle/>
          <a:p>
            <a:pPr fontAlgn="base">
              <a:lnSpc>
                <a:spcPct val="80000"/>
              </a:lnSpc>
              <a:spcBef>
                <a:spcPct val="0"/>
              </a:spcBef>
              <a:spcAft>
                <a:spcPct val="0"/>
              </a:spcAft>
            </a:pPr>
            <a:r>
              <a:rPr lang="en-US" sz="3000" dirty="0">
                <a:solidFill>
                  <a:schemeClr val="tx2"/>
                </a:solidFill>
                <a:latin typeface="+mj-lt"/>
                <a:ea typeface="+mj-ea"/>
                <a:cs typeface="+mj-cs"/>
              </a:rPr>
              <a:t>Paradigm Agnostic</a:t>
            </a:r>
          </a:p>
          <a:p>
            <a:r>
              <a:rPr lang="en-US" sz="1950" dirty="0">
                <a:solidFill>
                  <a:srgbClr val="636360"/>
                </a:solidFill>
              </a:rPr>
              <a:t>	</a:t>
            </a:r>
            <a:endParaRPr lang="en-US" sz="1950" b="1" dirty="0">
              <a:solidFill>
                <a:srgbClr val="636360"/>
              </a:solidFill>
            </a:endParaRPr>
          </a:p>
        </p:txBody>
      </p:sp>
      <p:grpSp>
        <p:nvGrpSpPr>
          <p:cNvPr id="3" name="Group 2"/>
          <p:cNvGrpSpPr/>
          <p:nvPr/>
        </p:nvGrpSpPr>
        <p:grpSpPr>
          <a:xfrm>
            <a:off x="1817695" y="1977685"/>
            <a:ext cx="4084167" cy="1615323"/>
            <a:chOff x="35496" y="1419622"/>
            <a:chExt cx="8558248" cy="2339839"/>
          </a:xfrm>
        </p:grpSpPr>
        <p:grpSp>
          <p:nvGrpSpPr>
            <p:cNvPr id="12" name="Group 11"/>
            <p:cNvGrpSpPr/>
            <p:nvPr/>
          </p:nvGrpSpPr>
          <p:grpSpPr>
            <a:xfrm>
              <a:off x="35496" y="1867784"/>
              <a:ext cx="3323113" cy="1891677"/>
              <a:chOff x="251520" y="989679"/>
              <a:chExt cx="3323113" cy="1891677"/>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4" y="2346368"/>
                <a:ext cx="3101069" cy="534988"/>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8126200" cy="534987"/>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Message</a:t>
              </a:r>
            </a:p>
          </p:txBody>
        </p:sp>
      </p:grpSp>
      <p:grpSp>
        <p:nvGrpSpPr>
          <p:cNvPr id="4" name="Group 3"/>
          <p:cNvGrpSpPr/>
          <p:nvPr/>
        </p:nvGrpSpPr>
        <p:grpSpPr>
          <a:xfrm>
            <a:off x="4842031" y="2949793"/>
            <a:ext cx="2865041" cy="1961131"/>
            <a:chOff x="3903802" y="2342871"/>
            <a:chExt cx="6003607" cy="284075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Document</a:t>
              </a:r>
            </a:p>
          </p:txBody>
        </p:sp>
        <p:sp>
          <p:nvSpPr>
            <p:cNvPr id="10" name="Rectangle 9"/>
            <p:cNvSpPr/>
            <p:nvPr/>
          </p:nvSpPr>
          <p:spPr>
            <a:xfrm>
              <a:off x="3903802" y="4336561"/>
              <a:ext cx="5994844" cy="847063"/>
            </a:xfrm>
            <a:prstGeom prst="rect">
              <a:avLst/>
            </a:prstGeom>
          </p:spPr>
          <p:txBody>
            <a:bodyPr wrap="square">
              <a:spAutoFit/>
            </a:bodyPr>
            <a:lstStyle/>
            <a:p>
              <a:r>
                <a:rPr lang="en-US" sz="1600" dirty="0">
                  <a:solidFill>
                    <a:srgbClr val="636360"/>
                  </a:solidFill>
                </a:rPr>
                <a:t>…Package it in a discharge summary document</a:t>
              </a:r>
              <a:endParaRPr lang="nl-NL" sz="1600" dirty="0">
                <a:solidFill>
                  <a:srgbClr val="636360"/>
                </a:solidFill>
              </a:endParaRPr>
            </a:p>
          </p:txBody>
        </p:sp>
        <p:sp>
          <p:nvSpPr>
            <p:cNvPr id="37" name="TextBox 36"/>
            <p:cNvSpPr txBox="1"/>
            <p:nvPr/>
          </p:nvSpPr>
          <p:spPr>
            <a:xfrm>
              <a:off x="7236297" y="3500302"/>
              <a:ext cx="2671112" cy="93622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979713" y="3975906"/>
            <a:ext cx="1002529" cy="6547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3118426" y="3346295"/>
            <a:ext cx="781400" cy="1028284"/>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493658" y="1221601"/>
            <a:ext cx="5832648" cy="646331"/>
          </a:xfrm>
          <a:prstGeom prst="rect">
            <a:avLst/>
          </a:prstGeom>
          <a:noFill/>
        </p:spPr>
        <p:txBody>
          <a:bodyPr wrap="square" rtlCol="0">
            <a:spAutoFit/>
          </a:bodyPr>
          <a:lstStyle/>
          <a:p>
            <a:r>
              <a:rPr lang="en-US" dirty="0"/>
              <a:t>The </a:t>
            </a:r>
            <a:r>
              <a:rPr lang="en-US" b="1" dirty="0"/>
              <a:t>content </a:t>
            </a:r>
            <a:r>
              <a:rPr lang="en-US" dirty="0"/>
              <a:t>is the same whatever the interoperability paradigm</a:t>
            </a:r>
          </a:p>
        </p:txBody>
      </p:sp>
      <p:sp>
        <p:nvSpPr>
          <p:cNvPr id="27" name="Rectangle 26"/>
          <p:cNvSpPr/>
          <p:nvPr/>
        </p:nvSpPr>
        <p:spPr>
          <a:xfrm>
            <a:off x="2897814" y="4407955"/>
            <a:ext cx="2052228" cy="584775"/>
          </a:xfrm>
          <a:prstGeom prst="rect">
            <a:avLst/>
          </a:prstGeom>
        </p:spPr>
        <p:txBody>
          <a:bodyPr wrap="square">
            <a:spAutoFit/>
          </a:bodyPr>
          <a:lstStyle/>
          <a:p>
            <a:r>
              <a:rPr lang="en-US" sz="1600" dirty="0">
                <a:solidFill>
                  <a:srgbClr val="636360"/>
                </a:solidFill>
              </a:rPr>
              <a:t>…Update a patient record</a:t>
            </a:r>
            <a:endParaRPr lang="nl-NL" sz="1600" dirty="0">
              <a:solidFill>
                <a:srgbClr val="636360"/>
              </a:solidFill>
            </a:endParaRPr>
          </a:p>
        </p:txBody>
      </p:sp>
    </p:spTree>
    <p:extLst>
      <p:ext uri="{BB962C8B-B14F-4D97-AF65-F5344CB8AC3E}">
        <p14:creationId xmlns:p14="http://schemas.microsoft.com/office/powerpoint/2010/main" val="388784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type="body" sz="quarter" idx="13"/>
          </p:nvPr>
        </p:nvSpPr>
        <p:spPr>
          <a:prstGeom prst="rect">
            <a:avLst/>
          </a:prstGeom>
        </p:spPr>
        <p:txBody>
          <a:bodyPr/>
          <a:lstStyle/>
          <a:p>
            <a:r>
              <a:rPr lang="en-US" sz="2800" dirty="0"/>
              <a:t>FHIR makes no assumptions about the architectural design of systems</a:t>
            </a:r>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2517744"/>
            <a:ext cx="1943444" cy="19434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4079" y="2517745"/>
            <a:ext cx="1089813" cy="195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0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dirty="0"/>
          </a:p>
        </p:txBody>
      </p:sp>
      <p:sp>
        <p:nvSpPr>
          <p:cNvPr id="4" name="Content Placeholder 3"/>
          <p:cNvSpPr>
            <a:spLocks noGrp="1"/>
          </p:cNvSpPr>
          <p:nvPr>
            <p:ph type="body" sz="quarter" idx="13"/>
          </p:nvPr>
        </p:nvSpPr>
        <p:spPr/>
        <p:txBody>
          <a:bodyPr/>
          <a:lstStyle/>
          <a:p>
            <a:r>
              <a:rPr lang="en-US" dirty="0"/>
              <a:t>Can be downloaded here:</a:t>
            </a:r>
          </a:p>
          <a:p>
            <a:pPr lvl="1"/>
            <a:r>
              <a:rPr lang="en-CA" dirty="0">
                <a:hlinkClick r:id="rId2"/>
              </a:rPr>
              <a:t>https://</a:t>
            </a:r>
            <a:r>
              <a:rPr lang="en-CA" dirty="0" smtClean="0">
                <a:hlinkClick r:id="rId2"/>
              </a:rPr>
              <a:t>github.com/FHIR/documents/tree/master/presentations/2022-08%20Webinars</a:t>
            </a:r>
            <a:r>
              <a:rPr lang="en-CA" dirty="0" smtClean="0"/>
              <a:t> </a:t>
            </a:r>
            <a:endParaRPr lang="en-CA" dirty="0" smtClean="0"/>
          </a:p>
          <a:p>
            <a:pPr lvl="0"/>
            <a:r>
              <a:rPr lang="en-US" dirty="0" smtClean="0"/>
              <a:t>Is licensed for use under the Creative Commons, specifically:</a:t>
            </a:r>
          </a:p>
          <a:p>
            <a:pPr lvl="1"/>
            <a:r>
              <a:rPr lang="en-CA" dirty="0" smtClean="0">
                <a:hlinkClick r:id="rId3"/>
              </a:rPr>
              <a:t>Creative </a:t>
            </a:r>
            <a:r>
              <a:rPr lang="en-CA" dirty="0">
                <a:hlinkClick r:id="rId3"/>
              </a:rPr>
              <a:t>Commons Attribution 3.0 </a:t>
            </a:r>
            <a:r>
              <a:rPr lang="en-CA" dirty="0" err="1">
                <a:hlinkClick r:id="rId3"/>
              </a:rPr>
              <a:t>Unported</a:t>
            </a:r>
            <a:r>
              <a:rPr lang="en-CA" dirty="0">
                <a:hlinkClick r:id="rId3"/>
              </a:rPr>
              <a:t> License</a:t>
            </a:r>
            <a:endParaRPr lang="en-CA" dirty="0"/>
          </a:p>
          <a:p>
            <a:pPr lvl="1"/>
            <a:r>
              <a:rPr lang="en-US" dirty="0"/>
              <a:t>(Do with it as you wish, so long as you give credit</a:t>
            </a:r>
          </a:p>
        </p:txBody>
      </p:sp>
      <p:sp>
        <p:nvSpPr>
          <p:cNvPr id="8" name="Slide Number Placeholder 7">
            <a:extLst>
              <a:ext uri="{FF2B5EF4-FFF2-40B4-BE49-F238E27FC236}">
                <a16:creationId xmlns:a16="http://schemas.microsoft.com/office/drawing/2014/main" xmlns=""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2124" y="4257676"/>
            <a:ext cx="1135626" cy="40005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xmlns="" id="{E5D67FA5-D1E9-4E1E-B63E-097C12003FCF}"/>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Tree>
    <p:extLst>
      <p:ext uri="{BB962C8B-B14F-4D97-AF65-F5344CB8AC3E}">
        <p14:creationId xmlns:p14="http://schemas.microsoft.com/office/powerpoint/2010/main" val="655917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type="body" sz="quarter" idx="13"/>
          </p:nvPr>
        </p:nvSpPr>
        <p:spPr>
          <a:prstGeom prst="rect">
            <a:avLst/>
          </a:prstGeom>
        </p:spPr>
        <p:txBody>
          <a:bodyPr/>
          <a:lstStyle/>
          <a:p>
            <a:r>
              <a:rPr lang="en-US" sz="2800" dirty="0"/>
              <a:t>Unencumbered – free for use, no membership required</a:t>
            </a:r>
          </a:p>
          <a:p>
            <a:r>
              <a:rPr lang="en-US" sz="2800" dirty="0">
                <a:hlinkClick r:id="rId3"/>
              </a:rPr>
              <a:t>http://hl7.org/fhir</a:t>
            </a:r>
            <a:endParaRPr lang="en-US" sz="2800"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9683" y="2962394"/>
            <a:ext cx="4922044" cy="1500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70" y="1815667"/>
            <a:ext cx="1310879" cy="13644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19196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type="body" sz="quarter" idx="13"/>
          </p:nvPr>
        </p:nvSpPr>
        <p:spPr>
          <a:prstGeom prst="rect">
            <a:avLst/>
          </a:prstGeom>
        </p:spPr>
        <p:txBody>
          <a:bodyPr/>
          <a:lstStyle/>
          <a:p>
            <a:r>
              <a:rPr lang="en-US" sz="2400" dirty="0"/>
              <a:t>The Content </a:t>
            </a:r>
            <a:r>
              <a:rPr lang="en-US" sz="2400" dirty="0" smtClean="0"/>
              <a:t>model</a:t>
            </a:r>
          </a:p>
          <a:p>
            <a:r>
              <a:rPr lang="en-US" sz="2400" dirty="0" smtClean="0">
                <a:ea typeface="+mn-ea"/>
                <a:cs typeface="+mn-cs"/>
              </a:rPr>
              <a:t>The </a:t>
            </a:r>
            <a:r>
              <a:rPr lang="en-US" sz="2400" dirty="0">
                <a:ea typeface="+mn-ea"/>
                <a:cs typeface="+mn-cs"/>
              </a:rPr>
              <a:t>Thing that is exchanged</a:t>
            </a:r>
          </a:p>
          <a:p>
            <a:pPr lvl="1"/>
            <a:r>
              <a:rPr lang="en-US" sz="1800" dirty="0"/>
              <a:t>Via REST (FHIR Restful API), </a:t>
            </a:r>
            <a:r>
              <a:rPr lang="en-US" sz="1600" dirty="0"/>
              <a:t>Messages, Documents</a:t>
            </a:r>
          </a:p>
          <a:p>
            <a:r>
              <a:rPr lang="en-US" sz="2400" dirty="0"/>
              <a:t>Informed by much past work inside and outside of HL7</a:t>
            </a:r>
          </a:p>
          <a:p>
            <a:pPr lvl="1"/>
            <a:r>
              <a:rPr lang="en-US" sz="1800" dirty="0"/>
              <a:t>HL7: version 2, version 3 (RIM), CDA</a:t>
            </a:r>
          </a:p>
          <a:p>
            <a:pPr lvl="1"/>
            <a:r>
              <a:rPr lang="en-US" sz="1800" dirty="0"/>
              <a:t>Other SDOs: openEHR, CIMI, ISO 13606, IHE, DICOM</a:t>
            </a:r>
            <a:endParaRPr lang="en-US" sz="1600" dirty="0"/>
          </a:p>
        </p:txBody>
      </p:sp>
    </p:spTree>
    <p:extLst>
      <p:ext uri="{BB962C8B-B14F-4D97-AF65-F5344CB8AC3E}">
        <p14:creationId xmlns:p14="http://schemas.microsoft.com/office/powerpoint/2010/main" val="171875839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type="body" sz="quarter" idx="13"/>
          </p:nvPr>
        </p:nvSpPr>
        <p:spPr>
          <a:prstGeom prst="rect">
            <a:avLst/>
          </a:prstGeom>
        </p:spPr>
        <p:txBody>
          <a:bodyPr/>
          <a:lstStyle/>
          <a:p>
            <a:r>
              <a:rPr lang="en-US" sz="2400" dirty="0"/>
              <a:t>Clinical Perspective: The resource content defines a small amount of focused clinical and administrative information</a:t>
            </a:r>
          </a:p>
          <a:p>
            <a:r>
              <a:rPr lang="en-US" sz="2400" dirty="0"/>
              <a:t>Implementer Perspective: Additional Infrastructural stuff too.</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668" y="2787774"/>
            <a:ext cx="3554592" cy="1731012"/>
          </a:xfrm>
          <a:prstGeom prst="rect">
            <a:avLst/>
          </a:prstGeom>
        </p:spPr>
      </p:pic>
    </p:spTree>
    <p:extLst>
      <p:ext uri="{BB962C8B-B14F-4D97-AF65-F5344CB8AC3E}">
        <p14:creationId xmlns:p14="http://schemas.microsoft.com/office/powerpoint/2010/main" val="33701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37574" y="973317"/>
            <a:ext cx="4350551" cy="3754860"/>
          </a:xfrm>
          <a:prstGeom prst="rect">
            <a:avLst/>
          </a:prstGeo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12" y="1374973"/>
            <a:ext cx="4152859" cy="3519036"/>
          </a:xfrm>
          <a:prstGeom prst="rect">
            <a:avLst/>
          </a:prstGeom>
        </p:spPr>
      </p:pic>
    </p:spTree>
    <p:extLst>
      <p:ext uri="{BB962C8B-B14F-4D97-AF65-F5344CB8AC3E}">
        <p14:creationId xmlns:p14="http://schemas.microsoft.com/office/powerpoint/2010/main" val="3859298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036" y="194012"/>
            <a:ext cx="6552728" cy="864096"/>
          </a:xfrm>
        </p:spPr>
        <p:txBody>
          <a:bodyPr/>
          <a:lstStyle/>
          <a:p>
            <a:r>
              <a:rPr lang="en-AU" dirty="0"/>
              <a:t>What makes a resource?</a:t>
            </a:r>
          </a:p>
        </p:txBody>
      </p:sp>
      <p:sp>
        <p:nvSpPr>
          <p:cNvPr id="9" name="Content Placeholder 6">
            <a:extLst>
              <a:ext uri="{FF2B5EF4-FFF2-40B4-BE49-F238E27FC236}">
                <a16:creationId xmlns:a16="http://schemas.microsoft.com/office/drawing/2014/main" xmlns="" id="{052F6344-2DF6-4E2D-8F89-FC179BA676A2}"/>
              </a:ext>
            </a:extLst>
          </p:cNvPr>
          <p:cNvSpPr txBox="1">
            <a:spLocks/>
          </p:cNvSpPr>
          <p:nvPr/>
        </p:nvSpPr>
        <p:spPr>
          <a:xfrm>
            <a:off x="737574" y="1729298"/>
            <a:ext cx="3456384" cy="3071478"/>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1800" kern="0" dirty="0"/>
              <a:t>Administrative</a:t>
            </a:r>
          </a:p>
          <a:p>
            <a:pPr lvl="1"/>
            <a:r>
              <a:rPr lang="en-GB" sz="1500" b="1" kern="0" dirty="0"/>
              <a:t>Patient</a:t>
            </a:r>
            <a:r>
              <a:rPr lang="en-GB" sz="1500" kern="0" dirty="0"/>
              <a:t>, </a:t>
            </a:r>
            <a:r>
              <a:rPr lang="en-GB" sz="1500" b="1" kern="0" dirty="0"/>
              <a:t>Encounter</a:t>
            </a:r>
            <a:r>
              <a:rPr lang="en-GB" sz="1500" kern="0" dirty="0"/>
              <a:t>, Organization, Location</a:t>
            </a:r>
          </a:p>
          <a:p>
            <a:r>
              <a:rPr lang="en-GB" sz="1800" kern="0" dirty="0"/>
              <a:t>Clinical Concepts</a:t>
            </a:r>
          </a:p>
          <a:p>
            <a:pPr lvl="1"/>
            <a:r>
              <a:rPr lang="en-GB" sz="1500" b="1" kern="0" dirty="0"/>
              <a:t>Problem</a:t>
            </a:r>
            <a:r>
              <a:rPr lang="en-GB" sz="1500" kern="0" dirty="0"/>
              <a:t>, </a:t>
            </a:r>
            <a:r>
              <a:rPr lang="en-GB" sz="1500" b="1" kern="0" dirty="0"/>
              <a:t>AllergyIntolerance</a:t>
            </a:r>
            <a:r>
              <a:rPr lang="en-GB" sz="1500" kern="0" dirty="0"/>
              <a:t>, Procedure, CarePlan</a:t>
            </a:r>
          </a:p>
          <a:p>
            <a:pPr marL="342900" lvl="1" indent="0">
              <a:buNone/>
            </a:pPr>
            <a:r>
              <a:rPr lang="en-GB" sz="1500" kern="0" dirty="0"/>
              <a:t>   Medication</a:t>
            </a:r>
          </a:p>
          <a:p>
            <a:r>
              <a:rPr lang="en-GB" sz="1800" kern="0" dirty="0"/>
              <a:t>Infrastructure</a:t>
            </a:r>
          </a:p>
          <a:p>
            <a:pPr lvl="1"/>
            <a:r>
              <a:rPr lang="en-GB" sz="1500" b="1" kern="0" dirty="0"/>
              <a:t>Composition</a:t>
            </a:r>
            <a:r>
              <a:rPr lang="en-GB" sz="1500" kern="0" dirty="0"/>
              <a:t>, MessageHeader, CapabilityStatement</a:t>
            </a:r>
          </a:p>
        </p:txBody>
      </p:sp>
      <p:sp>
        <p:nvSpPr>
          <p:cNvPr id="11" name="Content Placeholder 6">
            <a:extLst>
              <a:ext uri="{FF2B5EF4-FFF2-40B4-BE49-F238E27FC236}">
                <a16:creationId xmlns:a16="http://schemas.microsoft.com/office/drawing/2014/main" xmlns="" id="{B03931BA-073D-4848-9597-4721F1F4CB06}"/>
              </a:ext>
            </a:extLst>
          </p:cNvPr>
          <p:cNvSpPr txBox="1">
            <a:spLocks/>
          </p:cNvSpPr>
          <p:nvPr/>
        </p:nvSpPr>
        <p:spPr>
          <a:xfrm>
            <a:off x="4409982" y="1977684"/>
            <a:ext cx="3996444" cy="3071478"/>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1800" kern="0" dirty="0">
                <a:solidFill>
                  <a:schemeClr val="bg1">
                    <a:lumMod val="50000"/>
                  </a:schemeClr>
                </a:solidFill>
              </a:rPr>
              <a:t>Gender – too small</a:t>
            </a:r>
          </a:p>
          <a:p>
            <a:r>
              <a:rPr lang="en-GB" sz="1800" dirty="0">
                <a:solidFill>
                  <a:schemeClr val="bg1">
                    <a:lumMod val="50000"/>
                  </a:schemeClr>
                </a:solidFill>
              </a:rPr>
              <a:t>Blood Pressure – too specific (see profiles, terminology)</a:t>
            </a:r>
          </a:p>
          <a:p>
            <a:r>
              <a:rPr lang="en-GB" sz="1800" dirty="0">
                <a:solidFill>
                  <a:schemeClr val="bg1">
                    <a:lumMod val="50000"/>
                  </a:schemeClr>
                </a:solidFill>
              </a:rPr>
              <a:t>Electronic Health Record – too big</a:t>
            </a:r>
          </a:p>
          <a:p>
            <a:endParaRPr lang="en-GB" sz="1800" kern="0" dirty="0"/>
          </a:p>
        </p:txBody>
      </p:sp>
      <p:sp>
        <p:nvSpPr>
          <p:cNvPr id="12" name="Text Placeholder 8">
            <a:extLst>
              <a:ext uri="{FF2B5EF4-FFF2-40B4-BE49-F238E27FC236}">
                <a16:creationId xmlns:a16="http://schemas.microsoft.com/office/drawing/2014/main" xmlns="" id="{9FA178CA-19EC-4FBD-A2ED-638F47CC8E9D}"/>
              </a:ext>
            </a:extLst>
          </p:cNvPr>
          <p:cNvSpPr txBox="1">
            <a:spLocks/>
          </p:cNvSpPr>
          <p:nvPr/>
        </p:nvSpPr>
        <p:spPr bwMode="auto">
          <a:xfrm>
            <a:off x="350658" y="1281838"/>
            <a:ext cx="3030141" cy="4798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sz="2325" kern="0" dirty="0"/>
              <a:t>Examples</a:t>
            </a:r>
          </a:p>
        </p:txBody>
      </p:sp>
      <p:sp>
        <p:nvSpPr>
          <p:cNvPr id="13" name="Text Placeholder 8">
            <a:extLst>
              <a:ext uri="{FF2B5EF4-FFF2-40B4-BE49-F238E27FC236}">
                <a16:creationId xmlns:a16="http://schemas.microsoft.com/office/drawing/2014/main" xmlns="" id="{126C8E5B-F49E-45D6-B030-B45134ABE357}"/>
              </a:ext>
            </a:extLst>
          </p:cNvPr>
          <p:cNvSpPr txBox="1">
            <a:spLocks/>
          </p:cNvSpPr>
          <p:nvPr/>
        </p:nvSpPr>
        <p:spPr bwMode="auto">
          <a:xfrm>
            <a:off x="4408773" y="1300237"/>
            <a:ext cx="3030141" cy="4798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sz="2325" kern="0" dirty="0">
                <a:solidFill>
                  <a:schemeClr val="bg1">
                    <a:lumMod val="50000"/>
                  </a:schemeClr>
                </a:solidFill>
              </a:rPr>
              <a:t>Counter examples</a:t>
            </a:r>
          </a:p>
        </p:txBody>
      </p:sp>
    </p:spTree>
    <p:extLst>
      <p:ext uri="{BB962C8B-B14F-4D97-AF65-F5344CB8AC3E}">
        <p14:creationId xmlns:p14="http://schemas.microsoft.com/office/powerpoint/2010/main" val="4033679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type="body" sz="quarter" idx="13"/>
          </p:nvPr>
        </p:nvSpPr>
        <p:spPr>
          <a:prstGeom prst="rect">
            <a:avLst/>
          </a:prstGeom>
        </p:spPr>
        <p:txBody>
          <a:bodyPr/>
          <a:lstStyle/>
          <a:p>
            <a:r>
              <a:rPr lang="en-AU" sz="2100" dirty="0"/>
              <a:t>Resources are independent – don’t need other resources to correctly interpret a resource</a:t>
            </a:r>
          </a:p>
          <a:p>
            <a:r>
              <a:rPr lang="en-US" sz="2100" dirty="0"/>
              <a:t>But a single resource doesn't say very much, but a collection of resources taken together creates a useful clinical record.</a:t>
            </a:r>
            <a:endParaRPr lang="en-AU" sz="1950" dirty="0"/>
          </a:p>
        </p:txBody>
      </p:sp>
    </p:spTree>
    <p:extLst>
      <p:ext uri="{BB962C8B-B14F-4D97-AF65-F5344CB8AC3E}">
        <p14:creationId xmlns:p14="http://schemas.microsoft.com/office/powerpoint/2010/main" val="801099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876" y="1284013"/>
            <a:ext cx="7791398" cy="3609995"/>
          </a:xfrm>
          <a:prstGeom prst="rect">
            <a:avLst/>
          </a:prstGeom>
        </p:spPr>
      </p:pic>
      <p:sp>
        <p:nvSpPr>
          <p:cNvPr id="7" name="Rectangle 6"/>
          <p:cNvSpPr/>
          <p:nvPr/>
        </p:nvSpPr>
        <p:spPr bwMode="auto">
          <a:xfrm>
            <a:off x="6462300" y="2634334"/>
            <a:ext cx="1782108" cy="1989644"/>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6570222" y="2750869"/>
            <a:ext cx="864096" cy="216024"/>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eaLnBrk="0" fontAlgn="base" hangingPunct="0">
              <a:spcBef>
                <a:spcPct val="0"/>
              </a:spcBef>
              <a:spcAft>
                <a:spcPct val="0"/>
              </a:spcAft>
            </a:pPr>
            <a:r>
              <a:rPr lang="en-US" sz="825" dirty="0">
                <a:latin typeface="Arial" charset="0"/>
              </a:rPr>
              <a:t>FHIR resource</a:t>
            </a:r>
          </a:p>
        </p:txBody>
      </p:sp>
      <p:sp>
        <p:nvSpPr>
          <p:cNvPr id="9" name="TextBox 8"/>
          <p:cNvSpPr txBox="1"/>
          <p:nvPr/>
        </p:nvSpPr>
        <p:spPr>
          <a:xfrm>
            <a:off x="6794523" y="3015532"/>
            <a:ext cx="1449886" cy="738664"/>
          </a:xfrm>
          <a:prstGeom prst="rect">
            <a:avLst/>
          </a:prstGeom>
          <a:noFill/>
        </p:spPr>
        <p:txBody>
          <a:bodyPr wrap="square" rtlCol="0">
            <a:spAutoFit/>
          </a:bodyPr>
          <a:lstStyle/>
          <a:p>
            <a:r>
              <a:rPr lang="en-AU" sz="1050" dirty="0"/>
              <a:t>“container” of information that represent something in the real world </a:t>
            </a:r>
            <a:endParaRPr lang="en-US" sz="1050" dirty="0"/>
          </a:p>
        </p:txBody>
      </p:sp>
      <p:cxnSp>
        <p:nvCxnSpPr>
          <p:cNvPr id="11" name="Curved Connector 10"/>
          <p:cNvCxnSpPr/>
          <p:nvPr/>
        </p:nvCxnSpPr>
        <p:spPr bwMode="auto">
          <a:xfrm>
            <a:off x="6578498" y="3926884"/>
            <a:ext cx="540060" cy="162018"/>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786291" y="4160232"/>
            <a:ext cx="1134126" cy="415498"/>
          </a:xfrm>
          <a:prstGeom prst="rect">
            <a:avLst/>
          </a:prstGeom>
          <a:noFill/>
        </p:spPr>
        <p:txBody>
          <a:bodyPr wrap="square" rtlCol="0">
            <a:spAutoFit/>
          </a:bodyPr>
          <a:lstStyle/>
          <a:p>
            <a:r>
              <a:rPr lang="en-US" sz="1050" dirty="0"/>
              <a:t>Link between resources</a:t>
            </a:r>
          </a:p>
        </p:txBody>
      </p:sp>
    </p:spTree>
    <p:extLst>
      <p:ext uri="{BB962C8B-B14F-4D97-AF65-F5344CB8AC3E}">
        <p14:creationId xmlns:p14="http://schemas.microsoft.com/office/powerpoint/2010/main" val="33275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a tour of a FHIR Resource </a:t>
            </a:r>
            <a:endParaRPr lang="en-AU" dirty="0"/>
          </a:p>
        </p:txBody>
      </p:sp>
      <p:sp>
        <p:nvSpPr>
          <p:cNvPr id="3" name="Content Placeholder 2"/>
          <p:cNvSpPr>
            <a:spLocks noGrp="1"/>
          </p:cNvSpPr>
          <p:nvPr>
            <p:ph type="body" sz="quarter" idx="13"/>
          </p:nvPr>
        </p:nvSpPr>
        <p:spPr>
          <a:prstGeom prst="rect">
            <a:avLst/>
          </a:prstGeom>
        </p:spPr>
        <p:txBody>
          <a:bodyPr/>
          <a:lstStyle/>
          <a:p>
            <a:r>
              <a:rPr lang="en-AU" sz="2100" dirty="0"/>
              <a:t>Scope and Usage Notes</a:t>
            </a:r>
          </a:p>
          <a:p>
            <a:r>
              <a:rPr lang="en-AU" sz="2100" dirty="0"/>
              <a:t>Resource Content (UML and XML)</a:t>
            </a:r>
          </a:p>
          <a:p>
            <a:r>
              <a:rPr lang="en-AU" sz="2100" dirty="0"/>
              <a:t>Terminology Bindings</a:t>
            </a:r>
          </a:p>
          <a:p>
            <a:r>
              <a:rPr lang="en-AU" sz="2100" dirty="0"/>
              <a:t>Constraints</a:t>
            </a:r>
          </a:p>
          <a:p>
            <a:r>
              <a:rPr lang="en-AU" sz="2100" dirty="0"/>
              <a:t>Implementation Issues</a:t>
            </a:r>
          </a:p>
          <a:p>
            <a:r>
              <a:rPr lang="en-AU" sz="2100" dirty="0"/>
              <a:t>Search Parameters</a:t>
            </a:r>
          </a:p>
          <a:p>
            <a:r>
              <a:rPr lang="en-AU" sz="2100" dirty="0"/>
              <a:t>Examples, Profiles, Formal Definitions</a:t>
            </a:r>
          </a:p>
          <a:p>
            <a:r>
              <a:rPr lang="en-AU" sz="2100" dirty="0"/>
              <a:t>Mappings to RIM, CDA, v2, etc</a:t>
            </a:r>
          </a:p>
        </p:txBody>
      </p:sp>
    </p:spTree>
    <p:extLst>
      <p:ext uri="{BB962C8B-B14F-4D97-AF65-F5344CB8AC3E}">
        <p14:creationId xmlns:p14="http://schemas.microsoft.com/office/powerpoint/2010/main" val="313770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a:t>
            </a:r>
            <a:r>
              <a:rPr lang="en-AU" dirty="0"/>
              <a:t>Resource</a:t>
            </a:r>
            <a:br>
              <a:rPr lang="en-AU" dirty="0"/>
            </a:br>
            <a:r>
              <a:rPr lang="en-AU" sz="1600" b="0" dirty="0">
                <a:hlinkClick r:id="rId3"/>
              </a:rPr>
              <a:t>http://</a:t>
            </a:r>
            <a:r>
              <a:rPr lang="en-AU" sz="1600" b="0" dirty="0" smtClean="0">
                <a:hlinkClick r:id="rId3"/>
              </a:rPr>
              <a:t>hl7.org/fhir/summary.html#2.17.3</a:t>
            </a:r>
            <a:r>
              <a:rPr lang="en-AU" sz="1600" b="0" dirty="0" smtClean="0"/>
              <a:t> </a:t>
            </a:r>
            <a:endParaRPr lang="en-AU" b="0" dirty="0"/>
          </a:p>
        </p:txBody>
      </p:sp>
      <p:pic>
        <p:nvPicPr>
          <p:cNvPr id="13" name="Snagit_PPTDB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275" y="1257001"/>
            <a:ext cx="4544369" cy="3764129"/>
          </a:xfrm>
          <a:prstGeom prst="rect">
            <a:avLst/>
          </a:prstGeom>
        </p:spPr>
      </p:pic>
    </p:spTree>
    <p:extLst>
      <p:ext uri="{BB962C8B-B14F-4D97-AF65-F5344CB8AC3E}">
        <p14:creationId xmlns:p14="http://schemas.microsoft.com/office/powerpoint/2010/main" val="41865243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8893" y="212430"/>
            <a:ext cx="3812837" cy="4643284"/>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6"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9"/>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10"/>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9989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AF7B4583-F935-4894-BCDA-C4370AC07C5F}"/>
              </a:ext>
            </a:extLst>
          </p:cNvPr>
          <p:cNvSpPr>
            <a:spLocks noGrp="1"/>
          </p:cNvSpPr>
          <p:nvPr>
            <p:ph type="title"/>
          </p:nvPr>
        </p:nvSpPr>
        <p:spPr/>
        <p:txBody>
          <a:bodyPr/>
          <a:lstStyle/>
          <a:p>
            <a:r>
              <a:rPr lang="en-US" dirty="0"/>
              <a:t>Credit</a:t>
            </a:r>
          </a:p>
        </p:txBody>
      </p:sp>
      <p:sp>
        <p:nvSpPr>
          <p:cNvPr id="8" name="Content Placeholder 7">
            <a:extLst>
              <a:ext uri="{FF2B5EF4-FFF2-40B4-BE49-F238E27FC236}">
                <a16:creationId xmlns:a16="http://schemas.microsoft.com/office/drawing/2014/main" xmlns="" id="{12969102-4DC6-4A57-9E3A-CBA4366DFA70}"/>
              </a:ext>
            </a:extLst>
          </p:cNvPr>
          <p:cNvSpPr>
            <a:spLocks noGrp="1"/>
          </p:cNvSpPr>
          <p:nvPr>
            <p:ph type="body" sz="quarter" idx="13"/>
          </p:nvPr>
        </p:nvSpPr>
        <p:spPr/>
        <p:txBody>
          <a:bodyPr/>
          <a:lstStyle/>
          <a:p>
            <a:r>
              <a:rPr lang="en-US" dirty="0"/>
              <a:t>Grahame Grieve</a:t>
            </a:r>
          </a:p>
          <a:p>
            <a:r>
              <a:rPr lang="en-US" dirty="0"/>
              <a:t>Lloyd McKenzie</a:t>
            </a:r>
          </a:p>
          <a:p>
            <a:r>
              <a:rPr lang="en-US" dirty="0" err="1"/>
              <a:t>Ewout</a:t>
            </a:r>
            <a:r>
              <a:rPr lang="en-US" dirty="0"/>
              <a:t> Kramer</a:t>
            </a:r>
          </a:p>
          <a:p>
            <a:r>
              <a:rPr lang="en-US" dirty="0"/>
              <a:t>David Hay</a:t>
            </a:r>
          </a:p>
          <a:p>
            <a:r>
              <a:rPr lang="en-US" dirty="0"/>
              <a:t>Josh Mandel</a:t>
            </a:r>
          </a:p>
          <a:p>
            <a:r>
              <a:rPr lang="en-US" dirty="0"/>
              <a:t>Brett </a:t>
            </a:r>
            <a:r>
              <a:rPr lang="en-US" dirty="0" err="1"/>
              <a:t>Marquard</a:t>
            </a:r>
            <a:r>
              <a:rPr lang="en-US" dirty="0"/>
              <a:t> </a:t>
            </a:r>
          </a:p>
          <a:p>
            <a:r>
              <a:rPr lang="en-US" dirty="0" smtClean="0"/>
              <a:t>Rik </a:t>
            </a:r>
            <a:r>
              <a:rPr lang="en-US" dirty="0" err="1" smtClean="0"/>
              <a:t>Smithes</a:t>
            </a:r>
            <a:endParaRPr lang="en-US" dirty="0"/>
          </a:p>
          <a:p>
            <a:endParaRPr lang="en-US" dirty="0"/>
          </a:p>
        </p:txBody>
      </p:sp>
      <p:sp>
        <p:nvSpPr>
          <p:cNvPr id="2" name="Footer Placeholder 1">
            <a:extLst>
              <a:ext uri="{FF2B5EF4-FFF2-40B4-BE49-F238E27FC236}">
                <a16:creationId xmlns:a16="http://schemas.microsoft.com/office/drawing/2014/main" xmlns="" id="{12A36B17-60AD-40D9-B33D-C4B147E58C6F}"/>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6" name="Slide Number Placeholder 5">
            <a:extLst>
              <a:ext uri="{FF2B5EF4-FFF2-40B4-BE49-F238E27FC236}">
                <a16:creationId xmlns:a16="http://schemas.microsoft.com/office/drawing/2014/main" xmlns=""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spTree>
    <p:extLst>
      <p:ext uri="{BB962C8B-B14F-4D97-AF65-F5344CB8AC3E}">
        <p14:creationId xmlns:p14="http://schemas.microsoft.com/office/powerpoint/2010/main" val="19202754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97" y="1221601"/>
            <a:ext cx="6981063" cy="3521837"/>
          </a:xfrm>
          <a:prstGeom prst="rect">
            <a:avLst/>
          </a:prstGeom>
        </p:spPr>
      </p:pic>
    </p:spTree>
    <p:extLst>
      <p:ext uri="{BB962C8B-B14F-4D97-AF65-F5344CB8AC3E}">
        <p14:creationId xmlns:p14="http://schemas.microsoft.com/office/powerpoint/2010/main" val="309235823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4" name="Text Placeholder 3"/>
          <p:cNvSpPr>
            <a:spLocks noGrp="1"/>
          </p:cNvSpPr>
          <p:nvPr>
            <p:ph type="body" sz="quarter" idx="13"/>
          </p:nvPr>
        </p:nvSpPr>
        <p:spPr/>
        <p:txBody>
          <a:bodyPr/>
          <a:lstStyle/>
          <a:p>
            <a:r>
              <a:rPr lang="en-US" sz="2400" dirty="0"/>
              <a:t>Each Resource is composed of about 20-40 resource “elements”</a:t>
            </a:r>
          </a:p>
          <a:p>
            <a:r>
              <a:rPr lang="en-US" sz="2400" dirty="0"/>
              <a:t>Each resource element is defined by:</a:t>
            </a:r>
          </a:p>
          <a:p>
            <a:pPr lvl="1"/>
            <a:r>
              <a:rPr lang="en-US" sz="1600" dirty="0"/>
              <a:t>Name</a:t>
            </a:r>
          </a:p>
          <a:p>
            <a:pPr lvl="1"/>
            <a:r>
              <a:rPr lang="en-US" sz="1600" dirty="0"/>
              <a:t>Cardinality</a:t>
            </a:r>
          </a:p>
          <a:p>
            <a:pPr lvl="1"/>
            <a:r>
              <a:rPr lang="en-US" sz="1600" dirty="0"/>
              <a:t>Type (Data type or structural resource)</a:t>
            </a:r>
          </a:p>
          <a:p>
            <a:pPr lvl="1"/>
            <a:r>
              <a:rPr lang="en-US" sz="1600" dirty="0"/>
              <a:t>Description</a:t>
            </a:r>
          </a:p>
          <a:p>
            <a:pPr lvl="1"/>
            <a:r>
              <a:rPr lang="en-US" sz="1600" dirty="0"/>
              <a:t>Terminology Binding</a:t>
            </a:r>
          </a:p>
          <a:p>
            <a:pPr lvl="1"/>
            <a:r>
              <a:rPr lang="en-US" sz="1600" dirty="0"/>
              <a:t>Other stuff (Comments, Constraints, Summary Flags, mappings, etc.)</a:t>
            </a:r>
          </a:p>
          <a:p>
            <a:pPr marL="0" indent="0">
              <a:buNone/>
            </a:pPr>
            <a:endParaRPr lang="en-US" sz="2800" dirty="0"/>
          </a:p>
          <a:p>
            <a:endParaRPr lang="en-US" sz="2800" dirty="0"/>
          </a:p>
          <a:p>
            <a:pPr marL="0" indent="0">
              <a:buNone/>
            </a:pPr>
            <a:endParaRPr lang="en-US" sz="2800" dirty="0"/>
          </a:p>
        </p:txBody>
      </p:sp>
    </p:spTree>
    <p:extLst>
      <p:ext uri="{BB962C8B-B14F-4D97-AF65-F5344CB8AC3E}">
        <p14:creationId xmlns:p14="http://schemas.microsoft.com/office/powerpoint/2010/main" val="18101543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100" dirty="0"/>
          </a:p>
          <a:p>
            <a:r>
              <a:rPr lang="en-US" sz="2000" dirty="0"/>
              <a:t>Based on w3c schema and ISO data types</a:t>
            </a:r>
          </a:p>
          <a:p>
            <a:r>
              <a:rPr lang="en-US" sz="2000" dirty="0"/>
              <a:t>Simplified – Stick to the “80% rule” – only expose what most will use</a:t>
            </a:r>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355" y="1323976"/>
            <a:ext cx="5544945" cy="2212891"/>
          </a:xfrm>
          <a:prstGeom prst="rect">
            <a:avLst/>
          </a:prstGeom>
        </p:spPr>
      </p:pic>
    </p:spTree>
    <p:extLst>
      <p:ext uri="{BB962C8B-B14F-4D97-AF65-F5344CB8AC3E}">
        <p14:creationId xmlns:p14="http://schemas.microsoft.com/office/powerpoint/2010/main" val="3929499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416" y="597142"/>
            <a:ext cx="4300061" cy="4461960"/>
          </a:xfrm>
          <a:prstGeom prst="rect">
            <a:avLst/>
          </a:prstGeom>
        </p:spPr>
      </p:pic>
      <p:sp>
        <p:nvSpPr>
          <p:cNvPr id="2" name="Title 1"/>
          <p:cNvSpPr>
            <a:spLocks noGrp="1"/>
          </p:cNvSpPr>
          <p:nvPr>
            <p:ph type="title"/>
          </p:nvPr>
        </p:nvSpPr>
        <p:spPr/>
        <p:txBody>
          <a:bodyPr/>
          <a:lstStyle/>
          <a:p>
            <a:r>
              <a:rPr lang="en-US" dirty="0"/>
              <a:t>Data types: Complex</a:t>
            </a:r>
            <a:endParaRPr lang="en-US" dirty="0"/>
          </a:p>
        </p:txBody>
      </p:sp>
    </p:spTree>
    <p:extLst>
      <p:ext uri="{BB962C8B-B14F-4D97-AF65-F5344CB8AC3E}">
        <p14:creationId xmlns:p14="http://schemas.microsoft.com/office/powerpoint/2010/main" val="2366096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4294967295"/>
          </p:nvPr>
        </p:nvSpPr>
        <p:spPr>
          <a:xfrm>
            <a:off x="1709682" y="3759882"/>
            <a:ext cx="5732394" cy="810090"/>
          </a:xfrm>
          <a:prstGeom prst="rect">
            <a:avLst/>
          </a:prstGeom>
        </p:spPr>
        <p:txBody>
          <a:bodyPr>
            <a:normAutofit fontScale="550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646" y="1221600"/>
            <a:ext cx="6200775" cy="2066925"/>
          </a:xfrm>
          <a:prstGeom prst="rect">
            <a:avLst/>
          </a:prstGeom>
        </p:spPr>
      </p:pic>
      <p:pic>
        <p:nvPicPr>
          <p:cNvPr id="5" name="Picture 4" descr="circle.png"/>
          <p:cNvPicPr>
            <a:picLocks noChangeAspect="1"/>
          </p:cNvPicPr>
          <p:nvPr/>
        </p:nvPicPr>
        <p:blipFill>
          <a:blip r:embed="rId3" cstate="print"/>
          <a:stretch>
            <a:fillRect/>
          </a:stretch>
        </p:blipFill>
        <p:spPr>
          <a:xfrm>
            <a:off x="1385646" y="2247714"/>
            <a:ext cx="2357479" cy="1080120"/>
          </a:xfrm>
          <a:prstGeom prst="rect">
            <a:avLst/>
          </a:prstGeom>
        </p:spPr>
      </p:pic>
      <p:pic>
        <p:nvPicPr>
          <p:cNvPr id="6" name="Picture 5" descr="circle.png"/>
          <p:cNvPicPr>
            <a:picLocks noChangeAspect="1"/>
          </p:cNvPicPr>
          <p:nvPr/>
        </p:nvPicPr>
        <p:blipFill>
          <a:blip r:embed="rId3" cstate="print"/>
          <a:stretch>
            <a:fillRect/>
          </a:stretch>
        </p:blipFill>
        <p:spPr>
          <a:xfrm>
            <a:off x="1331640" y="1113588"/>
            <a:ext cx="2322258" cy="1063983"/>
          </a:xfrm>
          <a:prstGeom prst="rect">
            <a:avLst/>
          </a:prstGeom>
        </p:spPr>
      </p:pic>
    </p:spTree>
    <p:extLst>
      <p:ext uri="{BB962C8B-B14F-4D97-AF65-F5344CB8AC3E}">
        <p14:creationId xmlns:p14="http://schemas.microsoft.com/office/powerpoint/2010/main" val="2627350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06672" y="983753"/>
            <a:ext cx="5843550" cy="34593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055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4294967295"/>
          </p:nvPr>
        </p:nvSpPr>
        <p:spPr>
          <a:xfrm>
            <a:off x="683568" y="1491630"/>
            <a:ext cx="6966774" cy="2916324"/>
          </a:xfrm>
          <a:prstGeom prst="rect">
            <a:avLst/>
          </a:prstGeom>
        </p:spPr>
        <p:txBody>
          <a:bodyPr/>
          <a:lstStyle/>
          <a:p>
            <a:r>
              <a:rPr lang="en-US" sz="2400" dirty="0"/>
              <a:t>2 different ‘sorts’ of identity</a:t>
            </a:r>
          </a:p>
          <a:p>
            <a:pPr lvl="1"/>
            <a:r>
              <a:rPr lang="en-US" sz="2100" b="1" dirty="0" smtClean="0"/>
              <a:t>id</a:t>
            </a:r>
            <a:r>
              <a:rPr lang="en-US" sz="2100" dirty="0" smtClean="0"/>
              <a:t> - identifies </a:t>
            </a:r>
            <a:r>
              <a:rPr lang="en-US" sz="2100" dirty="0"/>
              <a:t>a resource on a (REST) server</a:t>
            </a:r>
          </a:p>
          <a:p>
            <a:pPr lvl="2"/>
            <a:r>
              <a:rPr lang="en-US" sz="2100" dirty="0"/>
              <a:t>Is Metadata</a:t>
            </a:r>
          </a:p>
          <a:p>
            <a:pPr lvl="2"/>
            <a:r>
              <a:rPr lang="en-US" sz="2100" dirty="0"/>
              <a:t>Will change between servers</a:t>
            </a:r>
          </a:p>
          <a:p>
            <a:pPr lvl="1"/>
            <a:r>
              <a:rPr lang="en-US" sz="2100" b="1" dirty="0" smtClean="0"/>
              <a:t>identifier</a:t>
            </a:r>
            <a:endParaRPr lang="en-US" sz="2100" b="1" dirty="0"/>
          </a:p>
          <a:p>
            <a:pPr lvl="2"/>
            <a:r>
              <a:rPr lang="en-US" sz="2100" dirty="0"/>
              <a:t>Business identifier</a:t>
            </a:r>
          </a:p>
          <a:p>
            <a:pPr lvl="2"/>
            <a:r>
              <a:rPr lang="en-US" sz="2100" dirty="0"/>
              <a:t>Is an element in the (core) resource</a:t>
            </a:r>
          </a:p>
          <a:p>
            <a:pPr lvl="2"/>
            <a:endParaRPr lang="en-US" dirty="0"/>
          </a:p>
        </p:txBody>
      </p:sp>
    </p:spTree>
    <p:extLst>
      <p:ext uri="{BB962C8B-B14F-4D97-AF65-F5344CB8AC3E}">
        <p14:creationId xmlns:p14="http://schemas.microsoft.com/office/powerpoint/2010/main" val="3836596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a:t>
            </a:r>
            <a:r>
              <a:rPr lang="en-US" dirty="0" smtClean="0"/>
              <a:t>“id”</a:t>
            </a:r>
            <a:endParaRPr lang="en-US" dirty="0"/>
          </a:p>
        </p:txBody>
      </p:sp>
      <p:sp>
        <p:nvSpPr>
          <p:cNvPr id="3" name="Content Placeholder 2"/>
          <p:cNvSpPr>
            <a:spLocks noGrp="1"/>
          </p:cNvSpPr>
          <p:nvPr>
            <p:ph idx="4294967295"/>
          </p:nvPr>
        </p:nvSpPr>
        <p:spPr>
          <a:xfrm>
            <a:off x="1382641" y="1138843"/>
            <a:ext cx="6425631" cy="2161309"/>
          </a:xfrm>
        </p:spPr>
        <p:txBody>
          <a:bodyPr/>
          <a:lstStyle/>
          <a:p>
            <a:pPr marL="0" indent="0">
              <a:buNone/>
            </a:pPr>
            <a:endParaRPr lang="en-US" dirty="0">
              <a:solidFill>
                <a:srgbClr val="636360"/>
              </a:solidFill>
            </a:endParaRPr>
          </a:p>
          <a:p>
            <a:pPr lvl="1"/>
            <a:endParaRPr lang="en-US" dirty="0">
              <a:solidFill>
                <a:srgbClr val="636360"/>
              </a:solidFill>
            </a:endParaRPr>
          </a:p>
          <a:p>
            <a:pPr lvl="1"/>
            <a:r>
              <a:rPr lang="en-US" sz="2000" b="1" dirty="0" smtClean="0">
                <a:latin typeface="Courier New" pitchFamily="49" charset="0"/>
                <a:cs typeface="Courier New" pitchFamily="49" charset="0"/>
              </a:rPr>
              <a:t>https</a:t>
            </a:r>
            <a:r>
              <a:rPr lang="en-US" sz="2000" b="1" dirty="0">
                <a:latin typeface="Courier New" pitchFamily="49" charset="0"/>
                <a:cs typeface="Courier New" pitchFamily="49" charset="0"/>
              </a:rPr>
              <a:t>://server.org/fhir/Patient/1234</a:t>
            </a:r>
          </a:p>
        </p:txBody>
      </p:sp>
      <p:sp>
        <p:nvSpPr>
          <p:cNvPr id="6" name="Left Brace 5"/>
          <p:cNvSpPr/>
          <p:nvPr/>
        </p:nvSpPr>
        <p:spPr bwMode="auto">
          <a:xfrm rot="16200000">
            <a:off x="3759684" y="949343"/>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385799" y="2809101"/>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6169460" y="1508707"/>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7159439" y="2309578"/>
            <a:ext cx="285749" cy="7020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814137" y="1608446"/>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7113292" y="2814426"/>
            <a:ext cx="378042"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xmlns="" id="{6A54EFA8-C5F5-49AF-B296-7DF28F6A2440}"/>
              </a:ext>
            </a:extLst>
          </p:cNvPr>
          <p:cNvSpPr>
            <a:spLocks noGrp="1"/>
          </p:cNvSpPr>
          <p:nvPr>
            <p:ph type="sldNum" sz="quarter" idx="4294967295"/>
          </p:nvPr>
        </p:nvSpPr>
        <p:spPr>
          <a:xfrm>
            <a:off x="179512" y="4728177"/>
            <a:ext cx="720080" cy="165832"/>
          </a:xfrm>
          <a:prstGeom prst="rect">
            <a:avLst/>
          </a:prstGeo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158247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1213811"/>
            <a:ext cx="5208311" cy="2032214"/>
          </a:xfrm>
          <a:prstGeom prst="rect">
            <a:avLst/>
          </a:prstGeom>
        </p:spPr>
      </p:pic>
      <p:sp>
        <p:nvSpPr>
          <p:cNvPr id="6" name="TextBox 5">
            <a:extLst>
              <a:ext uri="{FF2B5EF4-FFF2-40B4-BE49-F238E27FC236}">
                <a16:creationId xmlns:a16="http://schemas.microsoft.com/office/drawing/2014/main" xmlns="" id="{C1E0EFBD-B806-4CEA-BC84-34316CA47A4E}"/>
              </a:ext>
            </a:extLst>
          </p:cNvPr>
          <p:cNvSpPr txBox="1"/>
          <p:nvPr/>
        </p:nvSpPr>
        <p:spPr>
          <a:xfrm>
            <a:off x="596272" y="3525436"/>
            <a:ext cx="7932431" cy="923330"/>
          </a:xfrm>
          <a:prstGeom prst="rect">
            <a:avLst/>
          </a:prstGeom>
          <a:noFill/>
        </p:spPr>
        <p:txBody>
          <a:bodyPr wrap="square" rtlCol="0">
            <a:spAutoFit/>
          </a:bodyPr>
          <a:lstStyle/>
          <a:p>
            <a:r>
              <a:rPr lang="en-US" b="1" dirty="0" smtClean="0">
                <a:solidFill>
                  <a:srgbClr val="636360"/>
                </a:solidFill>
              </a:rPr>
              <a:t>id </a:t>
            </a:r>
            <a:r>
              <a:rPr lang="en-US" b="1" dirty="0" smtClean="0">
                <a:solidFill>
                  <a:srgbClr val="636360"/>
                </a:solidFill>
                <a:sym typeface="Wingdings" panose="05000000000000000000" pitchFamily="2" charset="2"/>
              </a:rPr>
              <a:t> </a:t>
            </a:r>
            <a:r>
              <a:rPr lang="en-US" dirty="0" smtClean="0">
                <a:solidFill>
                  <a:srgbClr val="636360"/>
                </a:solidFill>
              </a:rPr>
              <a:t>is </a:t>
            </a:r>
            <a:r>
              <a:rPr lang="en-US" dirty="0">
                <a:solidFill>
                  <a:srgbClr val="636360"/>
                </a:solidFill>
              </a:rPr>
              <a:t>metadata, and a location that can be used for direct URL </a:t>
            </a:r>
            <a:r>
              <a:rPr lang="en-US" dirty="0" smtClean="0">
                <a:solidFill>
                  <a:srgbClr val="636360"/>
                </a:solidFill>
              </a:rPr>
              <a:t>access</a:t>
            </a:r>
          </a:p>
          <a:p>
            <a:r>
              <a:rPr lang="en-US" b="1" dirty="0" smtClean="0">
                <a:solidFill>
                  <a:srgbClr val="636360"/>
                </a:solidFill>
              </a:rPr>
              <a:t>identifier </a:t>
            </a:r>
            <a:r>
              <a:rPr lang="en-US" b="1" dirty="0" smtClean="0">
                <a:solidFill>
                  <a:srgbClr val="636360"/>
                </a:solidFill>
                <a:sym typeface="Wingdings" panose="05000000000000000000" pitchFamily="2" charset="2"/>
              </a:rPr>
              <a:t></a:t>
            </a:r>
            <a:r>
              <a:rPr lang="en-US" dirty="0" smtClean="0">
                <a:solidFill>
                  <a:srgbClr val="636360"/>
                </a:solidFill>
              </a:rPr>
              <a:t> </a:t>
            </a:r>
            <a:r>
              <a:rPr lang="en-US" dirty="0">
                <a:solidFill>
                  <a:srgbClr val="636360"/>
                </a:solidFill>
              </a:rPr>
              <a:t>is a property of the patient itself, can’t be used directly (but can be part of a query, see later</a:t>
            </a:r>
            <a:r>
              <a:rPr lang="en-US" dirty="0" smtClean="0">
                <a:solidFill>
                  <a:srgbClr val="636360"/>
                </a:solidFill>
              </a:rPr>
              <a:t>)</a:t>
            </a:r>
            <a:endParaRPr lang="en-US" dirty="0">
              <a:solidFill>
                <a:srgbClr val="636360"/>
              </a:solidFill>
            </a:endParaRPr>
          </a:p>
        </p:txBody>
      </p:sp>
    </p:spTree>
    <p:extLst>
      <p:ext uri="{BB962C8B-B14F-4D97-AF65-F5344CB8AC3E}">
        <p14:creationId xmlns:p14="http://schemas.microsoft.com/office/powerpoint/2010/main" val="310253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Narrative</a:t>
            </a:r>
            <a:br>
              <a:rPr lang="en-AU" dirty="0" smtClean="0"/>
            </a:br>
            <a:r>
              <a:rPr lang="en-AU" sz="1600" b="0" dirty="0">
                <a:hlinkClick r:id="rId3"/>
              </a:rPr>
              <a:t>http://hl7.org/fhir/summary.html#2.17.3</a:t>
            </a:r>
            <a:r>
              <a:rPr lang="en-AU" sz="1600" b="0" dirty="0"/>
              <a:t> </a:t>
            </a:r>
            <a:endParaRPr lang="en-AU" b="0" dirty="0"/>
          </a:p>
        </p:txBody>
      </p:sp>
      <p:pic>
        <p:nvPicPr>
          <p:cNvPr id="13" name="Snagit_PPTDB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275" y="1257001"/>
            <a:ext cx="4544369" cy="3764129"/>
          </a:xfrm>
          <a:prstGeom prst="rect">
            <a:avLst/>
          </a:prstGeom>
        </p:spPr>
      </p:pic>
      <p:pic>
        <p:nvPicPr>
          <p:cNvPr id="10" name="Picture 9" descr="circle.png"/>
          <p:cNvPicPr>
            <a:picLocks noChangeAspect="1"/>
          </p:cNvPicPr>
          <p:nvPr/>
        </p:nvPicPr>
        <p:blipFill>
          <a:blip r:embed="rId5" cstate="print"/>
          <a:stretch>
            <a:fillRect/>
          </a:stretch>
        </p:blipFill>
        <p:spPr>
          <a:xfrm>
            <a:off x="1655676" y="2170610"/>
            <a:ext cx="4752528" cy="1542568"/>
          </a:xfrm>
          <a:prstGeom prst="rect">
            <a:avLst/>
          </a:prstGeom>
        </p:spPr>
      </p:pic>
    </p:spTree>
    <p:extLst>
      <p:ext uri="{BB962C8B-B14F-4D97-AF65-F5344CB8AC3E}">
        <p14:creationId xmlns:p14="http://schemas.microsoft.com/office/powerpoint/2010/main" val="189057871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66973-62A4-4A61-9FB0-F99266F23C41}"/>
              </a:ext>
            </a:extLst>
          </p:cNvPr>
          <p:cNvSpPr>
            <a:spLocks noGrp="1"/>
          </p:cNvSpPr>
          <p:nvPr>
            <p:ph type="title"/>
          </p:nvPr>
        </p:nvSpPr>
        <p:spPr/>
        <p:txBody>
          <a:bodyPr/>
          <a:lstStyle/>
          <a:p>
            <a:r>
              <a:rPr lang="en-US" dirty="0"/>
              <a:t>Contents of this tutorial</a:t>
            </a:r>
          </a:p>
        </p:txBody>
      </p:sp>
      <p:sp>
        <p:nvSpPr>
          <p:cNvPr id="3" name="Content Placeholder 2">
            <a:extLst>
              <a:ext uri="{FF2B5EF4-FFF2-40B4-BE49-F238E27FC236}">
                <a16:creationId xmlns:a16="http://schemas.microsoft.com/office/drawing/2014/main" xmlns="" id="{B8D5D5F9-3656-4F29-A4DB-A11880042456}"/>
              </a:ext>
            </a:extLst>
          </p:cNvPr>
          <p:cNvSpPr>
            <a:spLocks noGrp="1"/>
          </p:cNvSpPr>
          <p:nvPr>
            <p:ph type="body" sz="quarter" idx="13"/>
          </p:nvPr>
        </p:nvSpPr>
        <p:spPr/>
        <p:txBody>
          <a:bodyPr/>
          <a:lstStyle/>
          <a:p>
            <a:r>
              <a:rPr lang="en-US" sz="2000" dirty="0"/>
              <a:t>Introductions</a:t>
            </a:r>
          </a:p>
          <a:p>
            <a:r>
              <a:rPr lang="en-US" sz="2000" dirty="0"/>
              <a:t>Background to FHIR</a:t>
            </a:r>
          </a:p>
          <a:p>
            <a:r>
              <a:rPr lang="en-US" sz="2000" dirty="0"/>
              <a:t>Resources: What are they</a:t>
            </a:r>
          </a:p>
          <a:p>
            <a:r>
              <a:rPr lang="en-US" sz="2000" dirty="0"/>
              <a:t>Terminology</a:t>
            </a:r>
          </a:p>
          <a:p>
            <a:r>
              <a:rPr lang="en-US" sz="2000" dirty="0"/>
              <a:t>API Exchange: Fetching and Searching for Data</a:t>
            </a:r>
          </a:p>
          <a:p>
            <a:r>
              <a:rPr lang="en-US" sz="2000" dirty="0"/>
              <a:t>Profiling: Extending beyond the Base Resource</a:t>
            </a:r>
          </a:p>
          <a:p>
            <a:r>
              <a:rPr lang="en-US" sz="2000" dirty="0"/>
              <a:t>Implementation: Examples</a:t>
            </a:r>
          </a:p>
          <a:p>
            <a:r>
              <a:rPr lang="en-US" sz="2000" dirty="0"/>
              <a:t>Wrap up</a:t>
            </a:r>
          </a:p>
          <a:p>
            <a:endParaRPr lang="en-US" dirty="0"/>
          </a:p>
        </p:txBody>
      </p:sp>
      <p:sp>
        <p:nvSpPr>
          <p:cNvPr id="10" name="Footer Placeholder 9">
            <a:extLst>
              <a:ext uri="{FF2B5EF4-FFF2-40B4-BE49-F238E27FC236}">
                <a16:creationId xmlns:a16="http://schemas.microsoft.com/office/drawing/2014/main" xmlns="" id="{0B322990-54AA-4815-BEC1-45B4B7ECC327}"/>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8" name="Slide Number Placeholder 7">
            <a:extLst>
              <a:ext uri="{FF2B5EF4-FFF2-40B4-BE49-F238E27FC236}">
                <a16:creationId xmlns:a16="http://schemas.microsoft.com/office/drawing/2014/main" xmlns="" id="{9E2BA32D-C91B-4BF2-95A7-F5BC17ADA923}"/>
              </a:ext>
            </a:extLst>
          </p:cNvPr>
          <p:cNvSpPr>
            <a:spLocks noGrp="1"/>
          </p:cNvSpPr>
          <p:nvPr>
            <p:ph type="sldNum" sz="quarter" idx="11"/>
          </p:nvPr>
        </p:nvSpPr>
        <p:spPr/>
        <p:txBody>
          <a:bodyPr/>
          <a:lstStyle/>
          <a:p>
            <a:fld id="{DD8FDF0E-2772-4D89-9F72-F3CB15D8B8AB}" type="slidenum">
              <a:rPr lang="en-US" smtClean="0"/>
              <a:pPr/>
              <a:t>5</a:t>
            </a:fld>
            <a:endParaRPr lang="en-US" dirty="0"/>
          </a:p>
        </p:txBody>
      </p:sp>
    </p:spTree>
    <p:extLst>
      <p:ext uri="{BB962C8B-B14F-4D97-AF65-F5344CB8AC3E}">
        <p14:creationId xmlns:p14="http://schemas.microsoft.com/office/powerpoint/2010/main" val="5696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51570"/>
            <a:ext cx="5903204" cy="4545814"/>
          </a:xfrm>
          <a:prstGeom prst="rect">
            <a:avLst/>
          </a:prstGeom>
        </p:spPr>
      </p:pic>
    </p:spTree>
    <p:extLst>
      <p:ext uri="{BB962C8B-B14F-4D97-AF65-F5344CB8AC3E}">
        <p14:creationId xmlns:p14="http://schemas.microsoft.com/office/powerpoint/2010/main" val="2849149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6" name="Content Placeholder 4" descr="term.PNG"/>
          <p:cNvPicPr>
            <a:picLocks noChangeAspect="1"/>
          </p:cNvPicPr>
          <p:nvPr/>
        </p:nvPicPr>
        <p:blipFill>
          <a:blip r:embed="rId3" cstate="print"/>
          <a:stretch>
            <a:fillRect/>
          </a:stretch>
        </p:blipFill>
        <p:spPr>
          <a:xfrm>
            <a:off x="5375299" y="1124278"/>
            <a:ext cx="2416761" cy="1545534"/>
          </a:xfrm>
          <a:prstGeom prst="rect">
            <a:avLst/>
          </a:prstGeom>
        </p:spPr>
      </p:pic>
    </p:spTree>
    <p:extLst>
      <p:ext uri="{BB962C8B-B14F-4D97-AF65-F5344CB8AC3E}">
        <p14:creationId xmlns:p14="http://schemas.microsoft.com/office/powerpoint/2010/main" val="157504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US" sz="3000" b="1" kern="1200" dirty="0">
                <a:solidFill>
                  <a:srgbClr val="EC2227"/>
                </a:solidFill>
                <a:latin typeface="Arial"/>
                <a:cs typeface="Arial"/>
              </a:rPr>
              <a:t>Examples of Coded Data in FHIR</a:t>
            </a:r>
            <a:endParaRPr lang="en-US" sz="3000" b="1" kern="1200" dirty="0">
              <a:solidFill>
                <a:srgbClr val="EC2227"/>
              </a:solidFill>
              <a:latin typeface="Arial"/>
              <a:cs typeface="Arial"/>
            </a:endParaRPr>
          </a:p>
        </p:txBody>
      </p:sp>
      <p:sp>
        <p:nvSpPr>
          <p:cNvPr id="3" name="Content Placeholder 2"/>
          <p:cNvSpPr>
            <a:spLocks noGrp="1"/>
          </p:cNvSpPr>
          <p:nvPr>
            <p:ph type="body" sz="quarter" idx="13"/>
          </p:nvPr>
        </p:nvSpPr>
        <p:spPr>
          <a:prstGeom prst="rect">
            <a:avLst/>
          </a:prstGeom>
        </p:spPr>
        <p:txBody>
          <a:bodyPr/>
          <a:lstStyle/>
          <a:p>
            <a:pPr lvl="1"/>
            <a:r>
              <a:rPr lang="en-US" sz="2400" dirty="0"/>
              <a:t>Code Datatype </a:t>
            </a:r>
          </a:p>
          <a:p>
            <a:pPr lvl="2"/>
            <a:r>
              <a:rPr lang="en-US" sz="2000" dirty="0"/>
              <a:t>e.g.  Patient gender = “</a:t>
            </a:r>
            <a:r>
              <a:rPr lang="en-US" sz="2000" b="1" dirty="0"/>
              <a:t>male</a:t>
            </a:r>
            <a:r>
              <a:rPr lang="en-US" sz="2000" dirty="0"/>
              <a:t>”</a:t>
            </a:r>
          </a:p>
          <a:p>
            <a:pPr lvl="1"/>
            <a:r>
              <a:rPr lang="en-US" sz="2400" dirty="0"/>
              <a:t>CodeableConcept  Datatype</a:t>
            </a:r>
          </a:p>
          <a:p>
            <a:pPr lvl="2"/>
            <a:r>
              <a:rPr lang="en-US" sz="2000" dirty="0"/>
              <a:t>e.g. Observation code for a Blood Glucose measurement: </a:t>
            </a:r>
            <a:br>
              <a:rPr lang="en-US" sz="2000" dirty="0"/>
            </a:br>
            <a:r>
              <a:rPr lang="en-US" sz="2000" b="1" dirty="0"/>
              <a:t>LOINC = </a:t>
            </a:r>
            <a:r>
              <a:rPr lang="en-US" sz="2000" b="1" u="sng" dirty="0">
                <a:hlinkClick r:id="rId2"/>
              </a:rPr>
              <a:t>“2339-0”</a:t>
            </a:r>
            <a:r>
              <a:rPr lang="en-US" sz="2000" b="1" dirty="0"/>
              <a:t> </a:t>
            </a:r>
            <a:r>
              <a:rPr lang="en-US" sz="2000" b="1" u="sng" dirty="0"/>
              <a:t>(Glucose </a:t>
            </a:r>
            <a:r>
              <a:rPr lang="en-US" sz="2000" b="1" dirty="0"/>
              <a:t>[Mass/volume] in Blood)  </a:t>
            </a:r>
            <a:br>
              <a:rPr lang="en-US" sz="2000" b="1" dirty="0"/>
            </a:br>
            <a:r>
              <a:rPr lang="en-US" sz="2000" b="1" dirty="0"/>
              <a:t>Displayed as Glucose, Blood</a:t>
            </a:r>
          </a:p>
          <a:p>
            <a:pPr lvl="1"/>
            <a:r>
              <a:rPr lang="en-US" sz="2400" dirty="0"/>
              <a:t>Quantity Datatype</a:t>
            </a:r>
          </a:p>
          <a:p>
            <a:pPr lvl="2"/>
            <a:r>
              <a:rPr lang="en-US" sz="2000" dirty="0"/>
              <a:t>Units of measure for the Blood Glucose measurement:</a:t>
            </a:r>
          </a:p>
          <a:p>
            <a:pPr lvl="2">
              <a:buNone/>
            </a:pPr>
            <a:r>
              <a:rPr lang="en-US" sz="2000" dirty="0"/>
              <a:t>80  </a:t>
            </a:r>
            <a:r>
              <a:rPr lang="en-US" sz="2000" b="1" dirty="0"/>
              <a:t>UCUM units = mg/dL</a:t>
            </a:r>
          </a:p>
          <a:p>
            <a:pPr lvl="1"/>
            <a:endParaRPr lang="en-US" sz="2400" dirty="0"/>
          </a:p>
          <a:p>
            <a:pPr marL="457200" lvl="1" indent="0">
              <a:buNone/>
            </a:pPr>
            <a:endParaRPr lang="en-US" sz="2400" dirty="0"/>
          </a:p>
        </p:txBody>
      </p:sp>
    </p:spTree>
    <p:extLst>
      <p:ext uri="{BB962C8B-B14F-4D97-AF65-F5344CB8AC3E}">
        <p14:creationId xmlns:p14="http://schemas.microsoft.com/office/powerpoint/2010/main" val="228894584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4294967295"/>
          </p:nvPr>
        </p:nvSpPr>
        <p:spPr>
          <a:xfrm>
            <a:off x="1385646" y="1200151"/>
            <a:ext cx="6534726" cy="3394472"/>
          </a:xfrm>
          <a:prstGeom prst="rect">
            <a:avLst/>
          </a:prstGeom>
        </p:spPr>
        <p:txBody>
          <a:bodyPr>
            <a:normAutofit lnSpcReduction="10000"/>
          </a:bodyPr>
          <a:lstStyle/>
          <a:p>
            <a:r>
              <a:rPr lang="en-AU" sz="1800" dirty="0"/>
              <a:t>Code: </a:t>
            </a:r>
            <a:r>
              <a:rPr lang="en-AU" sz="1350" dirty="0">
                <a:latin typeface="Courier New" panose="02070309020205020404" pitchFamily="49" charset="0"/>
                <a:cs typeface="Courier New" panose="02070309020205020404" pitchFamily="49" charset="0"/>
              </a:rPr>
              <a:t>"property": "confirmed" </a:t>
            </a:r>
          </a:p>
          <a:p>
            <a:r>
              <a:rPr lang="en-AU" sz="1800" dirty="0"/>
              <a:t>Coding: </a:t>
            </a:r>
            <a:br>
              <a:rPr lang="en-AU" sz="1800" dirty="0"/>
            </a:br>
            <a:r>
              <a:rPr lang="en-AU" sz="1350" dirty="0">
                <a:latin typeface="Courier New" panose="02070309020205020404" pitchFamily="49" charset="0"/>
                <a:cs typeface="Courier New" panose="02070309020205020404" pitchFamily="49" charset="0"/>
              </a:rPr>
              <a:t>"property":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"system": "http://www.nlm.nih.gov/research/umls/rxnorm",</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r>
              <a:rPr lang="en-AU" sz="1350" dirty="0">
                <a:highlight>
                  <a:srgbClr val="FFFF00"/>
                </a:highlight>
                <a:latin typeface="Courier New" panose="02070309020205020404" pitchFamily="49" charset="0"/>
                <a:cs typeface="Courier New" panose="02070309020205020404" pitchFamily="49" charset="0"/>
              </a:rPr>
              <a:t>code</a:t>
            </a:r>
            <a:r>
              <a:rPr lang="en-AU" sz="1350" dirty="0">
                <a:latin typeface="Courier New" panose="02070309020205020404" pitchFamily="49" charset="0"/>
                <a:cs typeface="Courier New" panose="02070309020205020404" pitchFamily="49" charset="0"/>
              </a:rPr>
              <a:t>": "C3214954",</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"display": "cashew nut allergenic extract Injectable"</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a:t>
            </a:r>
            <a:endParaRPr lang="en-AU" sz="2100" dirty="0">
              <a:latin typeface="Courier New" panose="02070309020205020404" pitchFamily="49" charset="0"/>
              <a:cs typeface="Courier New" panose="02070309020205020404" pitchFamily="49" charset="0"/>
            </a:endParaRPr>
          </a:p>
          <a:p>
            <a:r>
              <a:rPr lang="en-AU" sz="1800" dirty="0"/>
              <a:t>CodeableConcept: </a:t>
            </a:r>
            <a:br>
              <a:rPr lang="en-AU" sz="1800" dirty="0"/>
            </a:br>
            <a:r>
              <a:rPr lang="en-AU" sz="1350" dirty="0">
                <a:latin typeface="Courier New" panose="02070309020205020404" pitchFamily="49" charset="0"/>
                <a:cs typeface="Courier New" panose="02070309020205020404" pitchFamily="49" charset="0"/>
              </a:rPr>
              <a:t>"property":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r>
              <a:rPr lang="en-AU" sz="1350" dirty="0">
                <a:highlight>
                  <a:srgbClr val="FFFF00"/>
                </a:highlight>
                <a:latin typeface="Courier New" panose="02070309020205020404" pitchFamily="49" charset="0"/>
                <a:cs typeface="Courier New" panose="02070309020205020404" pitchFamily="49" charset="0"/>
              </a:rPr>
              <a:t>coding</a:t>
            </a:r>
            <a:r>
              <a:rPr lang="en-AU" sz="1350" dirty="0">
                <a:latin typeface="Courier New" panose="02070309020205020404" pitchFamily="49" charset="0"/>
                <a:cs typeface="Courier New" panose="02070309020205020404" pitchFamily="49" charset="0"/>
              </a:rPr>
              <a:t>": [{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"system": "http://snomed.info/sct",</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"code": "39579001",</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"display": "Anaphylactic reaction"</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"text": "Anaphylaxis"</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08007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pic>
        <p:nvPicPr>
          <p:cNvPr id="13" name="Snagit_PPTD0C6" descr="PPTD0C6.png"/>
          <p:cNvPicPr>
            <a:picLocks noChangeAspect="1"/>
          </p:cNvPicPr>
          <p:nvPr/>
        </p:nvPicPr>
        <p:blipFill>
          <a:blip r:embed="rId3" cstate="print"/>
          <a:stretch>
            <a:fillRect/>
          </a:stretch>
        </p:blipFill>
        <p:spPr>
          <a:xfrm>
            <a:off x="1474066" y="1437624"/>
            <a:ext cx="6230282" cy="2862318"/>
          </a:xfrm>
          <a:prstGeom prst="rect">
            <a:avLst/>
          </a:prstGeom>
        </p:spPr>
      </p:pic>
      <p:cxnSp>
        <p:nvCxnSpPr>
          <p:cNvPr id="5" name="Straight Arrow Connector 4">
            <a:extLst>
              <a:ext uri="{FF2B5EF4-FFF2-40B4-BE49-F238E27FC236}">
                <a16:creationId xmlns:a16="http://schemas.microsoft.com/office/drawing/2014/main" xmlns="" id="{55CA6624-CC6D-4386-8392-261BC76BCB32}"/>
              </a:ext>
            </a:extLst>
          </p:cNvPr>
          <p:cNvCxnSpPr>
            <a:cxnSpLocks/>
          </p:cNvCxnSpPr>
          <p:nvPr/>
        </p:nvCxnSpPr>
        <p:spPr>
          <a:xfrm flipH="1">
            <a:off x="2303748" y="2193708"/>
            <a:ext cx="1728192" cy="3510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569654E3-D76E-4E55-89B3-F9D2298B2C34}"/>
              </a:ext>
            </a:extLst>
          </p:cNvPr>
          <p:cNvCxnSpPr>
            <a:cxnSpLocks/>
          </p:cNvCxnSpPr>
          <p:nvPr/>
        </p:nvCxnSpPr>
        <p:spPr>
          <a:xfrm flipH="1">
            <a:off x="2303748" y="2463738"/>
            <a:ext cx="2430270" cy="20252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5F570C07-5A04-4A5D-B009-B5FB6DA1FBA5}"/>
              </a:ext>
            </a:extLst>
          </p:cNvPr>
          <p:cNvCxnSpPr>
            <a:cxnSpLocks/>
          </p:cNvCxnSpPr>
          <p:nvPr/>
        </p:nvCxnSpPr>
        <p:spPr>
          <a:xfrm flipH="1" flipV="1">
            <a:off x="4382979" y="2787774"/>
            <a:ext cx="945105" cy="81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F8B4D876-1A6E-4DB6-8E3E-435995C7FD2D}"/>
              </a:ext>
            </a:extLst>
          </p:cNvPr>
          <p:cNvCxnSpPr>
            <a:cxnSpLocks/>
          </p:cNvCxnSpPr>
          <p:nvPr/>
        </p:nvCxnSpPr>
        <p:spPr>
          <a:xfrm flipH="1" flipV="1">
            <a:off x="3005826" y="2876434"/>
            <a:ext cx="2322258" cy="3636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AC9CECD3-6CE8-40A3-9197-953401790481}"/>
              </a:ext>
            </a:extLst>
          </p:cNvPr>
          <p:cNvCxnSpPr>
            <a:cxnSpLocks/>
          </p:cNvCxnSpPr>
          <p:nvPr/>
        </p:nvCxnSpPr>
        <p:spPr>
          <a:xfrm flipH="1" flipV="1">
            <a:off x="3383868" y="3450248"/>
            <a:ext cx="1944216" cy="1206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A20C19D2-C793-4433-AF74-D2B10B745D92}"/>
              </a:ext>
            </a:extLst>
          </p:cNvPr>
          <p:cNvSpPr txBox="1"/>
          <p:nvPr/>
        </p:nvSpPr>
        <p:spPr>
          <a:xfrm>
            <a:off x="5294342" y="2369228"/>
            <a:ext cx="605312" cy="276999"/>
          </a:xfrm>
          <a:prstGeom prst="rect">
            <a:avLst/>
          </a:prstGeom>
          <a:noFill/>
        </p:spPr>
        <p:txBody>
          <a:bodyPr wrap="square" rtlCol="0">
            <a:spAutoFit/>
          </a:bodyPr>
          <a:lstStyle/>
          <a:p>
            <a:r>
              <a:rPr lang="en-US" sz="1200" b="1" dirty="0"/>
              <a:t>(2 of)</a:t>
            </a:r>
            <a:endParaRPr lang="en-US" b="1" dirty="0"/>
          </a:p>
        </p:txBody>
      </p:sp>
      <p:cxnSp>
        <p:nvCxnSpPr>
          <p:cNvPr id="23" name="Straight Arrow Connector 22">
            <a:extLst>
              <a:ext uri="{FF2B5EF4-FFF2-40B4-BE49-F238E27FC236}">
                <a16:creationId xmlns:a16="http://schemas.microsoft.com/office/drawing/2014/main" xmlns="" id="{DAD86A30-19F6-4002-8490-459DA1AC958C}"/>
              </a:ext>
            </a:extLst>
          </p:cNvPr>
          <p:cNvCxnSpPr>
            <a:cxnSpLocks/>
          </p:cNvCxnSpPr>
          <p:nvPr/>
        </p:nvCxnSpPr>
        <p:spPr>
          <a:xfrm flipH="1">
            <a:off x="2303748" y="2628587"/>
            <a:ext cx="330775" cy="4886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66F3123-F5EB-4F0D-8563-DA0CA7DE53FE}"/>
              </a:ext>
            </a:extLst>
          </p:cNvPr>
          <p:cNvCxnSpPr>
            <a:cxnSpLocks/>
          </p:cNvCxnSpPr>
          <p:nvPr/>
        </p:nvCxnSpPr>
        <p:spPr>
          <a:xfrm flipH="1" flipV="1">
            <a:off x="3521869" y="3814762"/>
            <a:ext cx="1212150" cy="801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8825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type="body" sz="quarter" idx="13"/>
          </p:nvPr>
        </p:nvSpPr>
        <p:spPr>
          <a:xfrm>
            <a:off x="4081549" y="1357310"/>
            <a:ext cx="4761696" cy="3098780"/>
          </a:xfrm>
        </p:spPr>
        <p:txBody>
          <a:bodyPr/>
          <a:lstStyle/>
          <a:p>
            <a:r>
              <a:rPr lang="en-AU" sz="1800" dirty="0"/>
              <a:t>SNOMED CT / LOINC / RxNORM</a:t>
            </a:r>
          </a:p>
          <a:p>
            <a:r>
              <a:rPr lang="en-AU" sz="1800" dirty="0"/>
              <a:t>HGVS, ICPC, MIMS + 100s more</a:t>
            </a:r>
          </a:p>
          <a:p>
            <a:r>
              <a:rPr lang="en-AU" sz="1800" dirty="0"/>
              <a:t>ICD-X+</a:t>
            </a:r>
          </a:p>
          <a:p>
            <a:r>
              <a:rPr lang="en-AU" sz="1800" dirty="0"/>
              <a:t>ANZSCO, METEOR</a:t>
            </a:r>
          </a:p>
          <a:p>
            <a:r>
              <a:rPr lang="en-AU" sz="1800" dirty="0"/>
              <a:t>A drug formulary</a:t>
            </a:r>
          </a:p>
          <a:p>
            <a:r>
              <a:rPr lang="en-AU" sz="1800" dirty="0"/>
              <a:t>A config table in an application </a:t>
            </a:r>
          </a:p>
          <a:p>
            <a:r>
              <a:rPr lang="en-AU" sz="1800" dirty="0"/>
              <a:t>A list of enums in a java class</a:t>
            </a:r>
          </a:p>
          <a:p>
            <a:r>
              <a:rPr lang="en-AU" sz="1800" dirty="0"/>
              <a:t>Australian state codes</a:t>
            </a:r>
          </a:p>
        </p:txBody>
      </p:sp>
      <p:sp>
        <p:nvSpPr>
          <p:cNvPr id="8" name="Slide Number Placeholder 3">
            <a:extLst>
              <a:ext uri="{FF2B5EF4-FFF2-40B4-BE49-F238E27FC236}">
                <a16:creationId xmlns:a16="http://schemas.microsoft.com/office/drawing/2014/main" xmlns="" id="{EEBFC8B0-02F3-4093-B75B-00316F6F0639}"/>
              </a:ext>
            </a:extLst>
          </p:cNvPr>
          <p:cNvSpPr>
            <a:spLocks noGrp="1"/>
          </p:cNvSpPr>
          <p:nvPr>
            <p:ph type="sldNum" sz="quarter" idx="11"/>
          </p:nvPr>
        </p:nvSpPr>
        <p:spPr/>
        <p:txBody>
          <a:bodyPr/>
          <a:lstStyle/>
          <a:p>
            <a:fld id="{5CC3E5C4-3E2B-40F1-9F2B-C46CEB0C88DF}" type="slidenum">
              <a:rPr lang="en-CA" smtClean="0"/>
              <a:pPr/>
              <a:t>55</a:t>
            </a:fld>
            <a:endParaRPr lang="en-CA" dirty="0"/>
          </a:p>
        </p:txBody>
      </p:sp>
      <p:sp>
        <p:nvSpPr>
          <p:cNvPr id="5" name="Rounded Rectangle 4"/>
          <p:cNvSpPr/>
          <p:nvPr/>
        </p:nvSpPr>
        <p:spPr>
          <a:xfrm>
            <a:off x="1223467"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34718960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10" name="Slide Number Placeholder 3">
            <a:extLst>
              <a:ext uri="{FF2B5EF4-FFF2-40B4-BE49-F238E27FC236}">
                <a16:creationId xmlns:a16="http://schemas.microsoft.com/office/drawing/2014/main" xmlns="" id="{11FE2D02-8F38-4D84-9319-07EBA77929E8}"/>
              </a:ext>
            </a:extLst>
          </p:cNvPr>
          <p:cNvSpPr>
            <a:spLocks noGrp="1"/>
          </p:cNvSpPr>
          <p:nvPr>
            <p:ph type="sldNum" sz="quarter" idx="11"/>
          </p:nvPr>
        </p:nvSpPr>
        <p:spPr/>
        <p:txBody>
          <a:bodyPr/>
          <a:lstStyle/>
          <a:p>
            <a:fld id="{5CC3E5C4-3E2B-40F1-9F2B-C46CEB0C88DF}" type="slidenum">
              <a:rPr lang="en-CA" smtClean="0"/>
              <a:pPr/>
              <a:t>56</a:t>
            </a:fld>
            <a:endParaRPr lang="en-CA" dirty="0"/>
          </a:p>
        </p:txBody>
      </p:sp>
      <p:sp>
        <p:nvSpPr>
          <p:cNvPr id="5" name="Rounded Rectangle 4"/>
          <p:cNvSpPr/>
          <p:nvPr/>
        </p:nvSpPr>
        <p:spPr>
          <a:xfrm>
            <a:off x="4238202" y="1275606"/>
            <a:ext cx="1512168" cy="14581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Value Set</a:t>
            </a:r>
            <a:r>
              <a:rPr lang="en-AU" sz="1500" dirty="0"/>
              <a:t>:</a:t>
            </a:r>
          </a:p>
          <a:p>
            <a:pPr algn="ctr"/>
            <a:r>
              <a:rPr lang="en-AU" sz="1500" dirty="0"/>
              <a:t>A selection of a set of codes for use in a particular context</a:t>
            </a:r>
          </a:p>
        </p:txBody>
      </p:sp>
      <p:cxnSp>
        <p:nvCxnSpPr>
          <p:cNvPr id="8" name="Straight Arrow Connector 7"/>
          <p:cNvCxnSpPr/>
          <p:nvPr/>
        </p:nvCxnSpPr>
        <p:spPr>
          <a:xfrm flipH="1">
            <a:off x="2951660" y="2193709"/>
            <a:ext cx="128654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16572" y="2286760"/>
            <a:ext cx="1121630" cy="923330"/>
          </a:xfrm>
          <a:prstGeom prst="rect">
            <a:avLst/>
          </a:prstGeom>
          <a:noFill/>
        </p:spPr>
        <p:txBody>
          <a:bodyPr wrap="square" rtlCol="0">
            <a:spAutoFit/>
          </a:bodyPr>
          <a:lstStyle/>
          <a:p>
            <a:r>
              <a:rPr lang="en-AU" dirty="0"/>
              <a:t>Selects  from one or more</a:t>
            </a:r>
          </a:p>
        </p:txBody>
      </p:sp>
      <p:sp>
        <p:nvSpPr>
          <p:cNvPr id="13" name="Rounded Rectangle 12"/>
          <p:cNvSpPr/>
          <p:nvPr/>
        </p:nvSpPr>
        <p:spPr>
          <a:xfrm>
            <a:off x="1223467"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148378996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type="body" sz="quarter" idx="13"/>
          </p:nvPr>
        </p:nvSpPr>
        <p:spPr>
          <a:prstGeom prst="rect">
            <a:avLst/>
          </a:prstGeom>
        </p:spPr>
        <p:txBody>
          <a:bodyPr/>
          <a:lstStyle/>
          <a:p>
            <a:r>
              <a:rPr lang="en-US" sz="1800" dirty="0"/>
              <a:t>Defines list of possible values for a particular context</a:t>
            </a:r>
          </a:p>
          <a:p>
            <a:r>
              <a:rPr lang="en-US" sz="1800" dirty="0"/>
              <a:t>Can reference external Terminology/s</a:t>
            </a:r>
          </a:p>
          <a:p>
            <a:pPr lvl="1"/>
            <a:r>
              <a:rPr lang="en-US" sz="1500" dirty="0"/>
              <a:t>Or define own sets</a:t>
            </a:r>
          </a:p>
          <a:p>
            <a:r>
              <a:rPr lang="en-US" sz="1800" dirty="0"/>
              <a:t>Why?</a:t>
            </a:r>
          </a:p>
          <a:p>
            <a:pPr lvl="1"/>
            <a:r>
              <a:rPr lang="en-US" sz="1500" dirty="0"/>
              <a:t>A common ValueSet improves recording consistency </a:t>
            </a:r>
          </a:p>
          <a:p>
            <a:pPr lvl="1"/>
            <a:r>
              <a:rPr lang="en-US" sz="1500" dirty="0"/>
              <a:t>Improves user experience (pick lists)</a:t>
            </a:r>
          </a:p>
          <a:p>
            <a:r>
              <a:rPr lang="en-US" sz="1800" dirty="0"/>
              <a:t>Examples in New Zealand</a:t>
            </a:r>
          </a:p>
          <a:p>
            <a:pPr lvl="1"/>
            <a:r>
              <a:rPr lang="en-US" sz="1500" dirty="0"/>
              <a:t>ED diagnoses (derived from SNOMED)</a:t>
            </a:r>
          </a:p>
          <a:p>
            <a:pPr lvl="1"/>
            <a:r>
              <a:rPr lang="en-US" sz="1500" dirty="0"/>
              <a:t>NZ POCS (Pathology Observation Code Set) (derived from LOINC)</a:t>
            </a:r>
          </a:p>
          <a:p>
            <a:pPr lvl="1"/>
            <a:r>
              <a:rPr lang="en-US" sz="1500" dirty="0"/>
              <a:t>List of NZ “Iwi” (defined in ValueSet – iwi is a nation or tribe)</a:t>
            </a:r>
          </a:p>
          <a:p>
            <a:endParaRPr lang="en-US" sz="1800" dirty="0"/>
          </a:p>
        </p:txBody>
      </p:sp>
    </p:spTree>
    <p:extLst>
      <p:ext uri="{BB962C8B-B14F-4D97-AF65-F5344CB8AC3E}">
        <p14:creationId xmlns:p14="http://schemas.microsoft.com/office/powerpoint/2010/main" val="100767344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Bindings</a:t>
            </a:r>
          </a:p>
        </p:txBody>
      </p:sp>
      <p:sp>
        <p:nvSpPr>
          <p:cNvPr id="14" name="Slide Number Placeholder 3">
            <a:extLst>
              <a:ext uri="{FF2B5EF4-FFF2-40B4-BE49-F238E27FC236}">
                <a16:creationId xmlns:a16="http://schemas.microsoft.com/office/drawing/2014/main" xmlns="" id="{CD2003EB-6433-422F-991D-6A8CD1CBEE77}"/>
              </a:ext>
            </a:extLst>
          </p:cNvPr>
          <p:cNvSpPr>
            <a:spLocks noGrp="1"/>
          </p:cNvSpPr>
          <p:nvPr>
            <p:ph type="sldNum" sz="quarter" idx="11"/>
          </p:nvPr>
        </p:nvSpPr>
        <p:spPr/>
        <p:txBody>
          <a:bodyPr/>
          <a:lstStyle/>
          <a:p>
            <a:fld id="{5CC3E5C4-3E2B-40F1-9F2B-C46CEB0C88DF}" type="slidenum">
              <a:rPr lang="en-CA" smtClean="0"/>
              <a:pPr/>
              <a:t>58</a:t>
            </a:fld>
            <a:endParaRPr lang="en-CA" dirty="0"/>
          </a:p>
        </p:txBody>
      </p:sp>
      <p:sp>
        <p:nvSpPr>
          <p:cNvPr id="3" name="Rounded Rectangle 2"/>
          <p:cNvSpPr/>
          <p:nvPr/>
        </p:nvSpPr>
        <p:spPr>
          <a:xfrm>
            <a:off x="6776484" y="1275606"/>
            <a:ext cx="1242138" cy="183620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cxnSp>
        <p:nvCxnSpPr>
          <p:cNvPr id="10" name="Straight Arrow Connector 9"/>
          <p:cNvCxnSpPr>
            <a:stCxn id="3" idx="1"/>
          </p:cNvCxnSpPr>
          <p:nvPr/>
        </p:nvCxnSpPr>
        <p:spPr>
          <a:xfrm flipH="1">
            <a:off x="5750370" y="2193708"/>
            <a:ext cx="102611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50493" y="2355540"/>
            <a:ext cx="761747" cy="369332"/>
          </a:xfrm>
          <a:prstGeom prst="rect">
            <a:avLst/>
          </a:prstGeom>
          <a:noFill/>
        </p:spPr>
        <p:txBody>
          <a:bodyPr wrap="none" rtlCol="0">
            <a:spAutoFit/>
          </a:bodyPr>
          <a:lstStyle/>
          <a:p>
            <a:r>
              <a:rPr lang="en-AU" dirty="0">
                <a:solidFill>
                  <a:srgbClr val="636360"/>
                </a:solidFill>
              </a:rPr>
              <a:t>Binds</a:t>
            </a:r>
          </a:p>
        </p:txBody>
      </p:sp>
      <p:sp>
        <p:nvSpPr>
          <p:cNvPr id="15" name="Rounded Rectangle 14"/>
          <p:cNvSpPr/>
          <p:nvPr/>
        </p:nvSpPr>
        <p:spPr>
          <a:xfrm>
            <a:off x="4238202" y="1275606"/>
            <a:ext cx="1512168" cy="14581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Value Set</a:t>
            </a:r>
            <a:r>
              <a:rPr lang="en-AU" sz="1500" dirty="0"/>
              <a:t>:</a:t>
            </a:r>
          </a:p>
          <a:p>
            <a:pPr algn="ctr"/>
            <a:r>
              <a:rPr lang="en-AU" sz="1500" dirty="0"/>
              <a:t>A selection of a set of codes for use in a particular context</a:t>
            </a:r>
          </a:p>
        </p:txBody>
      </p:sp>
      <p:cxnSp>
        <p:nvCxnSpPr>
          <p:cNvPr id="16" name="Straight Arrow Connector 15"/>
          <p:cNvCxnSpPr/>
          <p:nvPr/>
        </p:nvCxnSpPr>
        <p:spPr>
          <a:xfrm flipH="1">
            <a:off x="2951660" y="2193708"/>
            <a:ext cx="1286542"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16572" y="2286760"/>
            <a:ext cx="1121630" cy="923330"/>
          </a:xfrm>
          <a:prstGeom prst="rect">
            <a:avLst/>
          </a:prstGeom>
          <a:noFill/>
        </p:spPr>
        <p:txBody>
          <a:bodyPr wrap="square" rtlCol="0">
            <a:spAutoFit/>
          </a:bodyPr>
          <a:lstStyle/>
          <a:p>
            <a:r>
              <a:rPr lang="en-AU" dirty="0"/>
              <a:t>Selects  from one or more</a:t>
            </a:r>
          </a:p>
        </p:txBody>
      </p:sp>
      <p:sp>
        <p:nvSpPr>
          <p:cNvPr id="18" name="Rounded Rectangle 17"/>
          <p:cNvSpPr/>
          <p:nvPr/>
        </p:nvSpPr>
        <p:spPr>
          <a:xfrm>
            <a:off x="1223467"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4825512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type="body" sz="quarter" idx="13"/>
          </p:nvPr>
        </p:nvSpPr>
        <p:spPr>
          <a:prstGeom prst="rect">
            <a:avLst/>
          </a:prstGeom>
        </p:spPr>
        <p:txBody>
          <a:bodyPr/>
          <a:lstStyle/>
          <a:p>
            <a:r>
              <a:rPr lang="en-US" sz="2400" dirty="0"/>
              <a:t>How closely the options in the value set should be followed</a:t>
            </a:r>
          </a:p>
          <a:p>
            <a:r>
              <a:rPr lang="en-US" sz="2400" dirty="0"/>
              <a:t>Values</a:t>
            </a:r>
          </a:p>
          <a:p>
            <a:pPr lvl="1"/>
            <a:r>
              <a:rPr lang="en-US" sz="2000" dirty="0"/>
              <a:t>Required	(must come from set - !)</a:t>
            </a:r>
          </a:p>
          <a:p>
            <a:pPr lvl="1"/>
            <a:r>
              <a:rPr lang="en-US" sz="2000" dirty="0"/>
              <a:t>Extensible     (may use alternate if have to - +)</a:t>
            </a:r>
          </a:p>
          <a:p>
            <a:pPr lvl="1"/>
            <a:r>
              <a:rPr lang="en-US" sz="2000" dirty="0"/>
              <a:t>Preferred	(don’t have to, but should - ?)</a:t>
            </a:r>
          </a:p>
          <a:p>
            <a:pPr lvl="1"/>
            <a:r>
              <a:rPr lang="en-US" sz="2000" dirty="0"/>
              <a:t>Example	(set isn’t specified - ??)</a:t>
            </a:r>
          </a:p>
          <a:p>
            <a:r>
              <a:rPr lang="en-US" sz="2400" dirty="0"/>
              <a:t>Can use a profile to vary</a:t>
            </a:r>
          </a:p>
          <a:p>
            <a:pPr lvl="1"/>
            <a:r>
              <a:rPr lang="en-US" sz="2000" dirty="0"/>
              <a:t>Make stronger not weaker</a:t>
            </a:r>
          </a:p>
        </p:txBody>
      </p:sp>
    </p:spTree>
    <p:extLst>
      <p:ext uri="{BB962C8B-B14F-4D97-AF65-F5344CB8AC3E}">
        <p14:creationId xmlns:p14="http://schemas.microsoft.com/office/powerpoint/2010/main" val="20349616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type="body" sz="quarter" idx="13"/>
          </p:nvPr>
        </p:nvSpPr>
        <p:spPr>
          <a:prstGeom prst="rect">
            <a:avLst/>
          </a:prstGeom>
        </p:spPr>
        <p:txBody>
          <a:bodyPr/>
          <a:lstStyle/>
          <a:p>
            <a:r>
              <a:rPr lang="en-US" sz="1800" dirty="0" smtClean="0"/>
              <a:t>Know </a:t>
            </a:r>
            <a:r>
              <a:rPr lang="en-US" sz="1800" dirty="0"/>
              <a:t>where FHIR fits in the broader healthcare landscape, including other HL7 specifications</a:t>
            </a:r>
          </a:p>
          <a:p>
            <a:r>
              <a:rPr lang="en-US" sz="1800" dirty="0"/>
              <a:t>Be able to explain what FHIR is to others in your organization, and what impact it might have</a:t>
            </a:r>
          </a:p>
          <a:p>
            <a:r>
              <a:rPr lang="en-US" sz="1800" dirty="0"/>
              <a:t>Be equipped to help your organization determine if, when, where and how you might use FHIR</a:t>
            </a:r>
          </a:p>
          <a:p>
            <a:r>
              <a:rPr lang="en-US" sz="1800" dirty="0"/>
              <a:t>Know how to approach the FHIR specification to find out what more you need to know</a:t>
            </a:r>
          </a:p>
          <a:p>
            <a:r>
              <a:rPr lang="en-US" sz="1800" dirty="0"/>
              <a:t>Be prepared for the more detailed tutorials</a:t>
            </a:r>
          </a:p>
          <a:p>
            <a:r>
              <a:rPr lang="en-US" sz="1800" dirty="0"/>
              <a:t>Be able to engage with the community</a:t>
            </a:r>
          </a:p>
        </p:txBody>
      </p:sp>
    </p:spTree>
    <p:extLst>
      <p:ext uri="{BB962C8B-B14F-4D97-AF65-F5344CB8AC3E}">
        <p14:creationId xmlns:p14="http://schemas.microsoft.com/office/powerpoint/2010/main" val="27196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type="body" sz="quarter" idx="13"/>
          </p:nvPr>
        </p:nvSpPr>
        <p:spPr>
          <a:prstGeom prst="rect">
            <a:avLst/>
          </a:prstGeo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smtClean="0"/>
              <a:t>Get a </a:t>
            </a:r>
            <a:r>
              <a:rPr lang="en-US" dirty="0"/>
              <a:t>definition for a concept</a:t>
            </a:r>
          </a:p>
          <a:p>
            <a:pPr lvl="1"/>
            <a:r>
              <a:rPr lang="en-US" dirty="0"/>
              <a:t>Find a concept</a:t>
            </a:r>
          </a:p>
          <a:p>
            <a:pPr lvl="1"/>
            <a:r>
              <a:rPr lang="en-US" dirty="0" smtClean="0"/>
              <a:t>Validate a code</a:t>
            </a:r>
            <a:endParaRPr lang="en-US" dirty="0"/>
          </a:p>
          <a:p>
            <a:pPr marL="0" indent="0">
              <a:buNone/>
            </a:pPr>
            <a:endParaRPr lang="en-US" dirty="0"/>
          </a:p>
        </p:txBody>
      </p:sp>
      <p:sp>
        <p:nvSpPr>
          <p:cNvPr id="4" name="TextBox 3"/>
          <p:cNvSpPr txBox="1"/>
          <p:nvPr/>
        </p:nvSpPr>
        <p:spPr>
          <a:xfrm>
            <a:off x="1701269" y="4407954"/>
            <a:ext cx="5557932" cy="323165"/>
          </a:xfrm>
          <a:prstGeom prst="rect">
            <a:avLst/>
          </a:prstGeom>
          <a:noFill/>
        </p:spPr>
        <p:txBody>
          <a:bodyPr wrap="none" rtlCol="0">
            <a:spAutoFit/>
          </a:bodyPr>
          <a:lstStyle/>
          <a:p>
            <a:r>
              <a:rPr lang="en-US" sz="1500" dirty="0">
                <a:hlinkClick r:id="rId3"/>
              </a:rPr>
              <a:t>http://</a:t>
            </a:r>
            <a:r>
              <a:rPr lang="en-US" sz="1500" dirty="0" smtClean="0">
                <a:hlinkClick r:id="rId3"/>
              </a:rPr>
              <a:t>hl7.org/implement/standards/fhir/terminology-service.html</a:t>
            </a:r>
            <a:r>
              <a:rPr lang="en-US" sz="1500" dirty="0" smtClean="0"/>
              <a:t> </a:t>
            </a:r>
            <a:endParaRPr lang="en-US" sz="1500" dirty="0"/>
          </a:p>
        </p:txBody>
      </p:sp>
      <p:pic>
        <p:nvPicPr>
          <p:cNvPr id="5" name="Picture 4"/>
          <p:cNvPicPr>
            <a:picLocks noChangeAspect="1"/>
          </p:cNvPicPr>
          <p:nvPr/>
        </p:nvPicPr>
        <p:blipFill>
          <a:blip r:embed="rId4" cstate="print"/>
          <a:stretch>
            <a:fillRect/>
          </a:stretch>
        </p:blipFill>
        <p:spPr>
          <a:xfrm>
            <a:off x="6956381" y="1801381"/>
            <a:ext cx="702078" cy="1082201"/>
          </a:xfrm>
          <a:prstGeom prst="rect">
            <a:avLst/>
          </a:prstGeom>
        </p:spPr>
      </p:pic>
      <p:pic>
        <p:nvPicPr>
          <p:cNvPr id="6" name="Picture 5"/>
          <p:cNvPicPr>
            <a:picLocks noChangeAspect="1"/>
          </p:cNvPicPr>
          <p:nvPr/>
        </p:nvPicPr>
        <p:blipFill>
          <a:blip r:embed="rId5" cstate="print"/>
          <a:stretch>
            <a:fillRect/>
          </a:stretch>
        </p:blipFill>
        <p:spPr>
          <a:xfrm>
            <a:off x="7442435" y="2017405"/>
            <a:ext cx="761624" cy="594066"/>
          </a:xfrm>
          <a:prstGeom prst="rect">
            <a:avLst/>
          </a:prstGeom>
        </p:spPr>
      </p:pic>
      <p:pic>
        <p:nvPicPr>
          <p:cNvPr id="7" name="Picture 6"/>
          <p:cNvPicPr>
            <a:picLocks noChangeAspect="1"/>
          </p:cNvPicPr>
          <p:nvPr/>
        </p:nvPicPr>
        <p:blipFill>
          <a:blip r:embed="rId6" cstate="print"/>
          <a:stretch>
            <a:fillRect/>
          </a:stretch>
        </p:blipFill>
        <p:spPr>
          <a:xfrm>
            <a:off x="5523627" y="3215225"/>
            <a:ext cx="659075" cy="990414"/>
          </a:xfrm>
          <a:prstGeom prst="rect">
            <a:avLst/>
          </a:prstGeom>
        </p:spPr>
      </p:pic>
      <p:cxnSp>
        <p:nvCxnSpPr>
          <p:cNvPr id="8" name="Straight Arrow Connector 7"/>
          <p:cNvCxnSpPr/>
          <p:nvPr/>
        </p:nvCxnSpPr>
        <p:spPr>
          <a:xfrm flipV="1">
            <a:off x="5983517" y="2761566"/>
            <a:ext cx="972864" cy="6466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6244222" y="3287621"/>
            <a:ext cx="1153532" cy="91020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0" dirty="0"/>
              <a:t>Find Terms</a:t>
            </a:r>
          </a:p>
          <a:p>
            <a:pPr marL="0" indent="0">
              <a:buNone/>
            </a:pPr>
            <a:r>
              <a:rPr lang="en-US" sz="1600" b="0" dirty="0"/>
              <a:t>Get Term Definition</a:t>
            </a:r>
          </a:p>
        </p:txBody>
      </p:sp>
      <p:pic>
        <p:nvPicPr>
          <p:cNvPr id="10" name="Picture 9"/>
          <p:cNvPicPr>
            <a:picLocks noChangeAspect="1"/>
          </p:cNvPicPr>
          <p:nvPr/>
        </p:nvPicPr>
        <p:blipFill>
          <a:blip r:embed="rId7" cstate="print"/>
          <a:stretch>
            <a:fillRect/>
          </a:stretch>
        </p:blipFill>
        <p:spPr>
          <a:xfrm>
            <a:off x="7658459" y="3592557"/>
            <a:ext cx="748748" cy="498258"/>
          </a:xfrm>
          <a:prstGeom prst="rect">
            <a:avLst/>
          </a:prstGeom>
        </p:spPr>
      </p:pic>
      <p:cxnSp>
        <p:nvCxnSpPr>
          <p:cNvPr id="11" name="Straight Arrow Connector 10"/>
          <p:cNvCxnSpPr>
            <a:stCxn id="5" idx="2"/>
          </p:cNvCxnSpPr>
          <p:nvPr/>
        </p:nvCxnSpPr>
        <p:spPr>
          <a:xfrm>
            <a:off x="7307420" y="2883582"/>
            <a:ext cx="556331" cy="708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5216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686" y="894322"/>
            <a:ext cx="2005445" cy="2005445"/>
          </a:xfrm>
          <a:prstGeom prst="rect">
            <a:avLst/>
          </a:prstGeom>
        </p:spPr>
      </p:pic>
    </p:spTree>
    <p:extLst>
      <p:ext uri="{BB962C8B-B14F-4D97-AF65-F5344CB8AC3E}">
        <p14:creationId xmlns:p14="http://schemas.microsoft.com/office/powerpoint/2010/main" val="4011035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REST?</a:t>
            </a:r>
          </a:p>
        </p:txBody>
      </p:sp>
      <p:sp>
        <p:nvSpPr>
          <p:cNvPr id="3" name="Content Placeholder 2"/>
          <p:cNvSpPr>
            <a:spLocks noGrp="1"/>
          </p:cNvSpPr>
          <p:nvPr>
            <p:ph type="body" sz="quarter" idx="13"/>
          </p:nvPr>
        </p:nvSpPr>
        <p:spPr>
          <a:prstGeom prst="rect">
            <a:avLst/>
          </a:prstGeom>
        </p:spPr>
        <p:txBody>
          <a:bodyPr/>
          <a:lstStyle/>
          <a:p>
            <a:r>
              <a:rPr lang="en-GB" sz="2800" dirty="0"/>
              <a:t>“REpresentational State Transfer”</a:t>
            </a:r>
          </a:p>
          <a:p>
            <a:r>
              <a:rPr lang="en-GB" sz="2800" dirty="0"/>
              <a:t>Represent your data as “resources”</a:t>
            </a:r>
          </a:p>
          <a:p>
            <a:r>
              <a:rPr lang="en-GB" sz="2800" dirty="0"/>
              <a:t>Make “Resources” URI addressable</a:t>
            </a:r>
          </a:p>
          <a:p>
            <a:r>
              <a:rPr lang="en-GB" sz="2800" dirty="0"/>
              <a:t>Use HTTP to do CRUD operations</a:t>
            </a:r>
          </a:p>
          <a:p>
            <a:r>
              <a:rPr lang="en-GB" sz="2800" dirty="0"/>
              <a:t>Resources may be exchanged using different </a:t>
            </a:r>
            <a:r>
              <a:rPr lang="en-GB" sz="2800" i="1" dirty="0"/>
              <a:t>representations</a:t>
            </a:r>
            <a:r>
              <a:rPr lang="en-GB" sz="2800" dirty="0"/>
              <a:t> (XML, JSON etc.)</a:t>
            </a:r>
          </a:p>
        </p:txBody>
      </p:sp>
    </p:spTree>
    <p:extLst>
      <p:ext uri="{BB962C8B-B14F-4D97-AF65-F5344CB8AC3E}">
        <p14:creationId xmlns:p14="http://schemas.microsoft.com/office/powerpoint/2010/main" val="3871792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14" name="Content Placeholder 2"/>
          <p:cNvSpPr txBox="1">
            <a:spLocks/>
          </p:cNvSpPr>
          <p:nvPr/>
        </p:nvSpPr>
        <p:spPr bwMode="auto">
          <a:xfrm>
            <a:off x="1382641" y="1138843"/>
            <a:ext cx="6425631"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https://server.org/fhir/Patient/1234</a:t>
            </a:r>
            <a:endParaRPr lang="en-US" sz="2000" b="1" dirty="0">
              <a:latin typeface="Courier New" pitchFamily="49" charset="0"/>
              <a:cs typeface="Courier New" pitchFamily="49" charset="0"/>
            </a:endParaRPr>
          </a:p>
        </p:txBody>
      </p:sp>
      <p:sp>
        <p:nvSpPr>
          <p:cNvPr id="15" name="Left Brace 14"/>
          <p:cNvSpPr/>
          <p:nvPr/>
        </p:nvSpPr>
        <p:spPr bwMode="auto">
          <a:xfrm rot="16200000">
            <a:off x="3759684" y="949343"/>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6" name="TextBox 15"/>
          <p:cNvSpPr txBox="1"/>
          <p:nvPr/>
        </p:nvSpPr>
        <p:spPr>
          <a:xfrm>
            <a:off x="3385799" y="2809101"/>
            <a:ext cx="1069524" cy="369332"/>
          </a:xfrm>
          <a:prstGeom prst="rect">
            <a:avLst/>
          </a:prstGeom>
          <a:noFill/>
        </p:spPr>
        <p:txBody>
          <a:bodyPr wrap="none" rtlCol="0">
            <a:spAutoFit/>
          </a:bodyPr>
          <a:lstStyle/>
          <a:p>
            <a:r>
              <a:rPr lang="en-US" dirty="0">
                <a:solidFill>
                  <a:srgbClr val="636360"/>
                </a:solidFill>
              </a:rPr>
              <a:t>endpoint</a:t>
            </a:r>
          </a:p>
        </p:txBody>
      </p:sp>
      <p:sp>
        <p:nvSpPr>
          <p:cNvPr id="17" name="Left Brace 16"/>
          <p:cNvSpPr/>
          <p:nvPr/>
        </p:nvSpPr>
        <p:spPr bwMode="auto">
          <a:xfrm rot="5400000">
            <a:off x="6169460" y="1508707"/>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Left Brace 17"/>
          <p:cNvSpPr/>
          <p:nvPr/>
        </p:nvSpPr>
        <p:spPr bwMode="auto">
          <a:xfrm rot="16200000">
            <a:off x="7159439" y="2309578"/>
            <a:ext cx="285749" cy="7020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9" name="TextBox 18"/>
          <p:cNvSpPr txBox="1"/>
          <p:nvPr/>
        </p:nvSpPr>
        <p:spPr>
          <a:xfrm>
            <a:off x="5814137" y="1608446"/>
            <a:ext cx="1582484" cy="369332"/>
          </a:xfrm>
          <a:prstGeom prst="rect">
            <a:avLst/>
          </a:prstGeom>
          <a:noFill/>
        </p:spPr>
        <p:txBody>
          <a:bodyPr wrap="none" rtlCol="0">
            <a:spAutoFit/>
          </a:bodyPr>
          <a:lstStyle/>
          <a:p>
            <a:r>
              <a:rPr lang="en-US" dirty="0">
                <a:solidFill>
                  <a:srgbClr val="636360"/>
                </a:solidFill>
              </a:rPr>
              <a:t>resource type</a:t>
            </a:r>
          </a:p>
        </p:txBody>
      </p:sp>
      <p:sp>
        <p:nvSpPr>
          <p:cNvPr id="20" name="TextBox 19"/>
          <p:cNvSpPr txBox="1"/>
          <p:nvPr/>
        </p:nvSpPr>
        <p:spPr>
          <a:xfrm>
            <a:off x="7113292" y="2814426"/>
            <a:ext cx="378042" cy="369332"/>
          </a:xfrm>
          <a:prstGeom prst="rect">
            <a:avLst/>
          </a:prstGeom>
          <a:noFill/>
        </p:spPr>
        <p:txBody>
          <a:bodyPr wrap="square" rtlCol="0">
            <a:spAutoFit/>
          </a:bodyPr>
          <a:lstStyle/>
          <a:p>
            <a:r>
              <a:rPr lang="en-US" dirty="0">
                <a:solidFill>
                  <a:srgbClr val="636360"/>
                </a:solidFill>
              </a:rPr>
              <a:t>id</a:t>
            </a:r>
          </a:p>
        </p:txBody>
      </p:sp>
      <p:sp>
        <p:nvSpPr>
          <p:cNvPr id="21" name="TextBox 20"/>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1185361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12" name="TextBox 11"/>
          <p:cNvSpPr txBox="1"/>
          <p:nvPr/>
        </p:nvSpPr>
        <p:spPr>
          <a:xfrm>
            <a:off x="1493658" y="3543859"/>
            <a:ext cx="5404043"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6" name="Content Placeholder 2"/>
          <p:cNvSpPr txBox="1">
            <a:spLocks/>
          </p:cNvSpPr>
          <p:nvPr/>
        </p:nvSpPr>
        <p:spPr bwMode="auto">
          <a:xfrm>
            <a:off x="0" y="1280159"/>
            <a:ext cx="8653549"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https://server.org/fhir/Patient/1234?_format=json</a:t>
            </a:r>
            <a:endParaRPr lang="en-US" sz="2000" b="1" dirty="0">
              <a:latin typeface="Courier New" pitchFamily="49" charset="0"/>
              <a:cs typeface="Courier New" pitchFamily="49" charset="0"/>
            </a:endParaRPr>
          </a:p>
        </p:txBody>
      </p:sp>
      <p:sp>
        <p:nvSpPr>
          <p:cNvPr id="17" name="Left Brace 16"/>
          <p:cNvSpPr/>
          <p:nvPr/>
        </p:nvSpPr>
        <p:spPr bwMode="auto">
          <a:xfrm rot="16200000">
            <a:off x="2377043" y="1090659"/>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p:cNvSpPr txBox="1"/>
          <p:nvPr/>
        </p:nvSpPr>
        <p:spPr>
          <a:xfrm>
            <a:off x="2003158" y="2950417"/>
            <a:ext cx="1069524" cy="369332"/>
          </a:xfrm>
          <a:prstGeom prst="rect">
            <a:avLst/>
          </a:prstGeom>
          <a:noFill/>
        </p:spPr>
        <p:txBody>
          <a:bodyPr wrap="none" rtlCol="0">
            <a:spAutoFit/>
          </a:bodyPr>
          <a:lstStyle/>
          <a:p>
            <a:r>
              <a:rPr lang="en-US" dirty="0">
                <a:solidFill>
                  <a:srgbClr val="636360"/>
                </a:solidFill>
              </a:rPr>
              <a:t>endpoint</a:t>
            </a:r>
          </a:p>
        </p:txBody>
      </p:sp>
      <p:sp>
        <p:nvSpPr>
          <p:cNvPr id="19" name="Left Brace 18"/>
          <p:cNvSpPr/>
          <p:nvPr/>
        </p:nvSpPr>
        <p:spPr bwMode="auto">
          <a:xfrm rot="5400000">
            <a:off x="4786819" y="1650023"/>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0" name="Left Brace 19"/>
          <p:cNvSpPr/>
          <p:nvPr/>
        </p:nvSpPr>
        <p:spPr bwMode="auto">
          <a:xfrm rot="16200000">
            <a:off x="5776798" y="2450894"/>
            <a:ext cx="285749" cy="7020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p:cNvSpPr txBox="1"/>
          <p:nvPr/>
        </p:nvSpPr>
        <p:spPr>
          <a:xfrm>
            <a:off x="4431496" y="1749762"/>
            <a:ext cx="1582484" cy="369332"/>
          </a:xfrm>
          <a:prstGeom prst="rect">
            <a:avLst/>
          </a:prstGeom>
          <a:noFill/>
        </p:spPr>
        <p:txBody>
          <a:bodyPr wrap="none" rtlCol="0">
            <a:spAutoFit/>
          </a:bodyPr>
          <a:lstStyle/>
          <a:p>
            <a:r>
              <a:rPr lang="en-US" dirty="0">
                <a:solidFill>
                  <a:srgbClr val="636360"/>
                </a:solidFill>
              </a:rPr>
              <a:t>resource type</a:t>
            </a:r>
          </a:p>
        </p:txBody>
      </p:sp>
      <p:sp>
        <p:nvSpPr>
          <p:cNvPr id="22" name="TextBox 21"/>
          <p:cNvSpPr txBox="1"/>
          <p:nvPr/>
        </p:nvSpPr>
        <p:spPr>
          <a:xfrm>
            <a:off x="5730651" y="2955742"/>
            <a:ext cx="378042" cy="369332"/>
          </a:xfrm>
          <a:prstGeom prst="rect">
            <a:avLst/>
          </a:prstGeom>
          <a:noFill/>
        </p:spPr>
        <p:txBody>
          <a:bodyPr wrap="square" rtlCol="0">
            <a:spAutoFit/>
          </a:bodyPr>
          <a:lstStyle/>
          <a:p>
            <a:r>
              <a:rPr lang="en-US" dirty="0">
                <a:solidFill>
                  <a:srgbClr val="636360"/>
                </a:solidFill>
              </a:rPr>
              <a:t>id</a:t>
            </a:r>
          </a:p>
        </p:txBody>
      </p:sp>
      <p:sp>
        <p:nvSpPr>
          <p:cNvPr id="23" name="Left Brace 22">
            <a:extLst>
              <a:ext uri="{FF2B5EF4-FFF2-40B4-BE49-F238E27FC236}">
                <a16:creationId xmlns:a16="http://schemas.microsoft.com/office/drawing/2014/main" xmlns="" id="{437180A7-202C-4C9F-AA20-84A341C4D437}"/>
              </a:ext>
            </a:extLst>
          </p:cNvPr>
          <p:cNvSpPr/>
          <p:nvPr/>
        </p:nvSpPr>
        <p:spPr bwMode="auto">
          <a:xfrm rot="16200000">
            <a:off x="7130304" y="1838880"/>
            <a:ext cx="285750" cy="19261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4" name="TextBox 23">
            <a:extLst>
              <a:ext uri="{FF2B5EF4-FFF2-40B4-BE49-F238E27FC236}">
                <a16:creationId xmlns:a16="http://schemas.microsoft.com/office/drawing/2014/main" xmlns="" id="{CCD0C388-20DE-4C0F-A0A2-55F9AA3273AB}"/>
              </a:ext>
            </a:extLst>
          </p:cNvPr>
          <p:cNvSpPr txBox="1"/>
          <p:nvPr/>
        </p:nvSpPr>
        <p:spPr>
          <a:xfrm>
            <a:off x="6720201" y="2955742"/>
            <a:ext cx="1302037"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2311961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t>
            </a:r>
            <a:r>
              <a:rPr lang="en-US" dirty="0" smtClean="0"/>
              <a:t>Search by name</a:t>
            </a:r>
            <a:endParaRPr lang="en-US" dirty="0"/>
          </a:p>
        </p:txBody>
      </p:sp>
      <p:sp>
        <p:nvSpPr>
          <p:cNvPr id="12" name="TextBox 11"/>
          <p:cNvSpPr txBox="1"/>
          <p:nvPr/>
        </p:nvSpPr>
        <p:spPr>
          <a:xfrm>
            <a:off x="1493658" y="3543859"/>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6" name="Content Placeholder 2"/>
          <p:cNvSpPr txBox="1">
            <a:spLocks/>
          </p:cNvSpPr>
          <p:nvPr/>
        </p:nvSpPr>
        <p:spPr bwMode="auto">
          <a:xfrm>
            <a:off x="490452" y="1374236"/>
            <a:ext cx="7722524"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https://server.org/fhir/Patient?name=Smith</a:t>
            </a:r>
            <a:endParaRPr lang="en-US" sz="2000" b="1" dirty="0">
              <a:latin typeface="Courier New" pitchFamily="49" charset="0"/>
              <a:cs typeface="Courier New" pitchFamily="49" charset="0"/>
            </a:endParaRPr>
          </a:p>
        </p:txBody>
      </p:sp>
      <p:sp>
        <p:nvSpPr>
          <p:cNvPr id="17" name="Left Brace 16"/>
          <p:cNvSpPr/>
          <p:nvPr/>
        </p:nvSpPr>
        <p:spPr bwMode="auto">
          <a:xfrm rot="16200000">
            <a:off x="2867494" y="1184736"/>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p:cNvSpPr txBox="1"/>
          <p:nvPr/>
        </p:nvSpPr>
        <p:spPr>
          <a:xfrm>
            <a:off x="2493609" y="3044494"/>
            <a:ext cx="1069524" cy="369332"/>
          </a:xfrm>
          <a:prstGeom prst="rect">
            <a:avLst/>
          </a:prstGeom>
          <a:noFill/>
        </p:spPr>
        <p:txBody>
          <a:bodyPr wrap="none" rtlCol="0">
            <a:spAutoFit/>
          </a:bodyPr>
          <a:lstStyle/>
          <a:p>
            <a:r>
              <a:rPr lang="en-US" dirty="0">
                <a:solidFill>
                  <a:srgbClr val="636360"/>
                </a:solidFill>
              </a:rPr>
              <a:t>endpoint</a:t>
            </a:r>
          </a:p>
        </p:txBody>
      </p:sp>
      <p:sp>
        <p:nvSpPr>
          <p:cNvPr id="19" name="Left Brace 18"/>
          <p:cNvSpPr/>
          <p:nvPr/>
        </p:nvSpPr>
        <p:spPr bwMode="auto">
          <a:xfrm rot="5400000">
            <a:off x="5277270" y="1744100"/>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0" name="Left Brace 19"/>
          <p:cNvSpPr/>
          <p:nvPr/>
        </p:nvSpPr>
        <p:spPr bwMode="auto">
          <a:xfrm rot="16200000">
            <a:off x="6698054" y="2114165"/>
            <a:ext cx="285749" cy="156368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p:cNvSpPr txBox="1"/>
          <p:nvPr/>
        </p:nvSpPr>
        <p:spPr>
          <a:xfrm>
            <a:off x="4921947" y="1843839"/>
            <a:ext cx="1582484" cy="369332"/>
          </a:xfrm>
          <a:prstGeom prst="rect">
            <a:avLst/>
          </a:prstGeom>
          <a:noFill/>
        </p:spPr>
        <p:txBody>
          <a:bodyPr wrap="none" rtlCol="0">
            <a:spAutoFit/>
          </a:bodyPr>
          <a:lstStyle/>
          <a:p>
            <a:r>
              <a:rPr lang="en-US" dirty="0">
                <a:solidFill>
                  <a:srgbClr val="636360"/>
                </a:solidFill>
              </a:rPr>
              <a:t>resource type</a:t>
            </a:r>
          </a:p>
        </p:txBody>
      </p:sp>
      <p:sp>
        <p:nvSpPr>
          <p:cNvPr id="22" name="TextBox 21"/>
          <p:cNvSpPr txBox="1"/>
          <p:nvPr/>
        </p:nvSpPr>
        <p:spPr>
          <a:xfrm>
            <a:off x="6150971" y="3073585"/>
            <a:ext cx="1379913" cy="369332"/>
          </a:xfrm>
          <a:prstGeom prst="rect">
            <a:avLst/>
          </a:prstGeom>
          <a:noFill/>
        </p:spPr>
        <p:txBody>
          <a:bodyPr wrap="square" rtlCol="0">
            <a:spAutoFit/>
          </a:bodyPr>
          <a:lstStyle/>
          <a:p>
            <a:r>
              <a:rPr lang="en-US" dirty="0" smtClean="0">
                <a:solidFill>
                  <a:srgbClr val="636360"/>
                </a:solidFill>
              </a:rPr>
              <a:t>search item</a:t>
            </a:r>
            <a:endParaRPr lang="en-US" dirty="0">
              <a:solidFill>
                <a:srgbClr val="636360"/>
              </a:solidFill>
            </a:endParaRPr>
          </a:p>
        </p:txBody>
      </p:sp>
    </p:spTree>
    <p:extLst>
      <p:ext uri="{BB962C8B-B14F-4D97-AF65-F5344CB8AC3E}">
        <p14:creationId xmlns:p14="http://schemas.microsoft.com/office/powerpoint/2010/main" val="3715427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 by identifier</a:t>
            </a:r>
          </a:p>
        </p:txBody>
      </p:sp>
      <p:sp>
        <p:nvSpPr>
          <p:cNvPr id="11" name="Content Placeholder 2"/>
          <p:cNvSpPr txBox="1">
            <a:spLocks/>
          </p:cNvSpPr>
          <p:nvPr/>
        </p:nvSpPr>
        <p:spPr bwMode="auto">
          <a:xfrm>
            <a:off x="0" y="1376872"/>
            <a:ext cx="9027622"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https://server.org/fhir/Patient?identifier=999-99-9999</a:t>
            </a:r>
            <a:endParaRPr lang="en-US" sz="2000" b="1" dirty="0">
              <a:latin typeface="Courier New" pitchFamily="49" charset="0"/>
              <a:cs typeface="Courier New" pitchFamily="49" charset="0"/>
            </a:endParaRPr>
          </a:p>
        </p:txBody>
      </p:sp>
      <p:sp>
        <p:nvSpPr>
          <p:cNvPr id="12" name="Left Brace 11"/>
          <p:cNvSpPr/>
          <p:nvPr/>
        </p:nvSpPr>
        <p:spPr bwMode="auto">
          <a:xfrm rot="16200000">
            <a:off x="2377042" y="1187372"/>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6" name="TextBox 15"/>
          <p:cNvSpPr txBox="1"/>
          <p:nvPr/>
        </p:nvSpPr>
        <p:spPr>
          <a:xfrm>
            <a:off x="2003157" y="3047130"/>
            <a:ext cx="1069524" cy="369332"/>
          </a:xfrm>
          <a:prstGeom prst="rect">
            <a:avLst/>
          </a:prstGeom>
          <a:noFill/>
        </p:spPr>
        <p:txBody>
          <a:bodyPr wrap="none" rtlCol="0">
            <a:spAutoFit/>
          </a:bodyPr>
          <a:lstStyle/>
          <a:p>
            <a:r>
              <a:rPr lang="en-US" dirty="0">
                <a:solidFill>
                  <a:srgbClr val="636360"/>
                </a:solidFill>
              </a:rPr>
              <a:t>endpoint</a:t>
            </a:r>
          </a:p>
        </p:txBody>
      </p:sp>
      <p:sp>
        <p:nvSpPr>
          <p:cNvPr id="17" name="Left Brace 16"/>
          <p:cNvSpPr/>
          <p:nvPr/>
        </p:nvSpPr>
        <p:spPr bwMode="auto">
          <a:xfrm rot="5400000">
            <a:off x="4786818" y="1746736"/>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Left Brace 17"/>
          <p:cNvSpPr/>
          <p:nvPr/>
        </p:nvSpPr>
        <p:spPr bwMode="auto">
          <a:xfrm rot="16200000">
            <a:off x="7126158" y="1198244"/>
            <a:ext cx="285749" cy="34008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9" name="TextBox 18"/>
          <p:cNvSpPr txBox="1"/>
          <p:nvPr/>
        </p:nvSpPr>
        <p:spPr>
          <a:xfrm>
            <a:off x="4431495" y="1846475"/>
            <a:ext cx="1582484" cy="369332"/>
          </a:xfrm>
          <a:prstGeom prst="rect">
            <a:avLst/>
          </a:prstGeom>
          <a:noFill/>
        </p:spPr>
        <p:txBody>
          <a:bodyPr wrap="none" rtlCol="0">
            <a:spAutoFit/>
          </a:bodyPr>
          <a:lstStyle/>
          <a:p>
            <a:r>
              <a:rPr lang="en-US" dirty="0">
                <a:solidFill>
                  <a:srgbClr val="636360"/>
                </a:solidFill>
              </a:rPr>
              <a:t>resource type</a:t>
            </a:r>
          </a:p>
        </p:txBody>
      </p:sp>
      <p:sp>
        <p:nvSpPr>
          <p:cNvPr id="20" name="TextBox 19"/>
          <p:cNvSpPr txBox="1"/>
          <p:nvPr/>
        </p:nvSpPr>
        <p:spPr>
          <a:xfrm>
            <a:off x="6556994" y="3042918"/>
            <a:ext cx="1379913" cy="369332"/>
          </a:xfrm>
          <a:prstGeom prst="rect">
            <a:avLst/>
          </a:prstGeom>
          <a:noFill/>
        </p:spPr>
        <p:txBody>
          <a:bodyPr wrap="square" rtlCol="0">
            <a:spAutoFit/>
          </a:bodyPr>
          <a:lstStyle/>
          <a:p>
            <a:r>
              <a:rPr lang="en-US" dirty="0" smtClean="0">
                <a:solidFill>
                  <a:srgbClr val="636360"/>
                </a:solidFill>
              </a:rPr>
              <a:t>search item</a:t>
            </a:r>
            <a:endParaRPr lang="en-US" dirty="0">
              <a:solidFill>
                <a:srgbClr val="636360"/>
              </a:solidFill>
            </a:endParaRPr>
          </a:p>
        </p:txBody>
      </p:sp>
    </p:spTree>
    <p:extLst>
      <p:ext uri="{BB962C8B-B14F-4D97-AF65-F5344CB8AC3E}">
        <p14:creationId xmlns:p14="http://schemas.microsoft.com/office/powerpoint/2010/main" val="2512031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type="body" sz="quarter" idx="13"/>
          </p:nvPr>
        </p:nvSpPr>
        <p:spPr>
          <a:prstGeom prst="rect">
            <a:avLst/>
          </a:prstGeom>
        </p:spPr>
        <p:txBody>
          <a:bodyPr/>
          <a:lstStyle/>
          <a:p>
            <a:r>
              <a:rPr lang="en-AU" sz="2400" dirty="0"/>
              <a:t>“Resources” with an explicit and stable URI</a:t>
            </a:r>
          </a:p>
          <a:p>
            <a:pPr lvl="1"/>
            <a:r>
              <a:rPr lang="en-AU" sz="2000" dirty="0"/>
              <a:t>The name for what gets exchanged in REST</a:t>
            </a:r>
          </a:p>
          <a:p>
            <a:pPr lvl="1"/>
            <a:r>
              <a:rPr lang="en-AU" sz="2000" dirty="0"/>
              <a:t>Defined behaviour and meaning</a:t>
            </a:r>
          </a:p>
          <a:p>
            <a:pPr lvl="1"/>
            <a:r>
              <a:rPr lang="en-AU" sz="2000" dirty="0"/>
              <a:t>Known identity / location</a:t>
            </a:r>
          </a:p>
          <a:p>
            <a:pPr lvl="1"/>
            <a:r>
              <a:rPr lang="en-AU" sz="2000" dirty="0"/>
              <a:t>Quite an abstract idea</a:t>
            </a:r>
          </a:p>
          <a:p>
            <a:r>
              <a:rPr lang="en-AU" sz="2400" dirty="0"/>
              <a:t>Formats: XML / JSON / RDF</a:t>
            </a:r>
          </a:p>
          <a:p>
            <a:r>
              <a:rPr lang="en-AU" sz="2400" dirty="0"/>
              <a:t>Exchange using HTTP</a:t>
            </a:r>
          </a:p>
          <a:p>
            <a:r>
              <a:rPr lang="en-AU" sz="2400" dirty="0"/>
              <a:t>Security: SSL / OAuth</a:t>
            </a:r>
          </a:p>
        </p:txBody>
      </p:sp>
    </p:spTree>
    <p:extLst>
      <p:ext uri="{BB962C8B-B14F-4D97-AF65-F5344CB8AC3E}">
        <p14:creationId xmlns:p14="http://schemas.microsoft.com/office/powerpoint/2010/main" val="3722173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type="body" sz="quarter" idx="13"/>
          </p:nvPr>
        </p:nvSpPr>
        <p:spPr>
          <a:prstGeom prst="rect">
            <a:avLst/>
          </a:prstGeom>
        </p:spPr>
        <p:txBody>
          <a:bodyPr/>
          <a:lstStyle/>
          <a:p>
            <a:pPr marL="0" indent="0">
              <a:buNone/>
            </a:pPr>
            <a:r>
              <a:rPr lang="en-AU" sz="2400" b="1" dirty="0"/>
              <a:t>CRUD</a:t>
            </a:r>
            <a:r>
              <a:rPr lang="en-AU" sz="2400" dirty="0"/>
              <a:t>:</a:t>
            </a:r>
          </a:p>
          <a:p>
            <a:r>
              <a:rPr lang="en-AU" sz="2400" b="1" dirty="0"/>
              <a:t>C</a:t>
            </a:r>
            <a:r>
              <a:rPr lang="en-AU" sz="2400" dirty="0"/>
              <a:t>reate – create a new instance of data </a:t>
            </a:r>
          </a:p>
          <a:p>
            <a:pPr lvl="1"/>
            <a:r>
              <a:rPr lang="en-AU" sz="1400" dirty="0"/>
              <a:t>HTTP POST</a:t>
            </a:r>
          </a:p>
          <a:p>
            <a:r>
              <a:rPr lang="en-AU" sz="2400" b="1" dirty="0"/>
              <a:t>R</a:t>
            </a:r>
            <a:r>
              <a:rPr lang="en-AU" sz="2400" dirty="0"/>
              <a:t>ead – get the content (state) of an instance of data</a:t>
            </a:r>
          </a:p>
          <a:p>
            <a:pPr lvl="1"/>
            <a:r>
              <a:rPr lang="en-AU" sz="1400" dirty="0"/>
              <a:t>HTTP GET</a:t>
            </a:r>
          </a:p>
          <a:p>
            <a:r>
              <a:rPr lang="en-AU" sz="2400" b="1" dirty="0"/>
              <a:t>U</a:t>
            </a:r>
            <a:r>
              <a:rPr lang="en-AU" sz="2400" dirty="0"/>
              <a:t>pdate – change the content of an instance of data</a:t>
            </a:r>
          </a:p>
          <a:p>
            <a:pPr lvl="1"/>
            <a:r>
              <a:rPr lang="en-AU" sz="1400" dirty="0"/>
              <a:t>HTTP PUT</a:t>
            </a:r>
          </a:p>
          <a:p>
            <a:r>
              <a:rPr lang="en-AU" sz="2400" b="1" dirty="0"/>
              <a:t>D</a:t>
            </a:r>
            <a:r>
              <a:rPr lang="en-AU" sz="2400" dirty="0"/>
              <a:t>elete – remove the instance of data</a:t>
            </a:r>
          </a:p>
          <a:p>
            <a:pPr lvl="1"/>
            <a:r>
              <a:rPr lang="en-AU" sz="1400" dirty="0"/>
              <a:t>HTTP </a:t>
            </a:r>
            <a:r>
              <a:rPr lang="en-AU" sz="1400" dirty="0" smtClean="0"/>
              <a:t>DELETE</a:t>
            </a:r>
            <a:endParaRPr lang="en-AU" sz="1400" dirty="0"/>
          </a:p>
        </p:txBody>
      </p:sp>
    </p:spTree>
    <p:extLst>
      <p:ext uri="{BB962C8B-B14F-4D97-AF65-F5344CB8AC3E}">
        <p14:creationId xmlns:p14="http://schemas.microsoft.com/office/powerpoint/2010/main" val="8648735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FHIR reuses </a:t>
            </a:r>
            <a:r>
              <a:rPr lang="en-US" sz="2800" dirty="0"/>
              <a:t>these</a:t>
            </a:r>
            <a:br>
              <a:rPr lang="en-US" sz="2800" dirty="0"/>
            </a:br>
            <a:r>
              <a:rPr lang="en-US" sz="1600" b="0" dirty="0">
                <a:hlinkClick r:id="rId3"/>
              </a:rPr>
              <a:t>http://</a:t>
            </a:r>
            <a:r>
              <a:rPr lang="en-US" sz="1600" b="0" dirty="0" smtClean="0">
                <a:hlinkClick r:id="rId3"/>
              </a:rPr>
              <a:t>hl7.org/implement/standards/fhir/http.html</a:t>
            </a:r>
            <a:r>
              <a:rPr lang="en-US" sz="1600" b="0" dirty="0" smtClean="0"/>
              <a:t> </a:t>
            </a:r>
            <a:endParaRPr lang="en-US" sz="2800" b="0" dirty="0"/>
          </a:p>
        </p:txBody>
      </p:sp>
      <p:sp>
        <p:nvSpPr>
          <p:cNvPr id="3" name="Content Placeholder 2"/>
          <p:cNvSpPr>
            <a:spLocks noGrp="1"/>
          </p:cNvSpPr>
          <p:nvPr>
            <p:ph type="body" sz="quarter" idx="13"/>
          </p:nvPr>
        </p:nvSpPr>
        <p:spPr>
          <a:xfrm>
            <a:off x="1550894" y="1357310"/>
            <a:ext cx="7292351" cy="3098780"/>
          </a:xfrm>
          <a:prstGeom prst="rect">
            <a:avLst/>
          </a:prstGeom>
        </p:spPr>
        <p:txBody>
          <a:bodyPr>
            <a:noAutofit/>
          </a:bodyPr>
          <a:lstStyle/>
          <a:p>
            <a:r>
              <a:rPr lang="en-US" sz="1200" dirty="0"/>
              <a:t>Instance</a:t>
            </a:r>
          </a:p>
          <a:p>
            <a:pPr lvl="1"/>
            <a:r>
              <a:rPr lang="en-US" sz="1100" b="1" dirty="0"/>
              <a:t>Read</a:t>
            </a:r>
            <a:r>
              <a:rPr lang="en-US" sz="1100" dirty="0"/>
              <a:t>		</a:t>
            </a:r>
            <a:r>
              <a:rPr lang="en-US" sz="1100" b="1" dirty="0"/>
              <a:t>GET </a:t>
            </a:r>
            <a:r>
              <a:rPr lang="en-US" sz="1100" dirty="0"/>
              <a:t> [base]/Patient/100</a:t>
            </a:r>
          </a:p>
          <a:p>
            <a:pPr lvl="1"/>
            <a:r>
              <a:rPr lang="en-US" sz="1100" b="1" dirty="0"/>
              <a:t>Update</a:t>
            </a:r>
            <a:r>
              <a:rPr lang="en-US" sz="1100" dirty="0"/>
              <a:t>		</a:t>
            </a:r>
            <a:r>
              <a:rPr lang="en-US" sz="1100" b="1" dirty="0"/>
              <a:t>PUT</a:t>
            </a:r>
            <a:r>
              <a:rPr lang="en-US" sz="1100" dirty="0"/>
              <a:t>  [base]/Patient/100</a:t>
            </a:r>
          </a:p>
          <a:p>
            <a:pPr lvl="1"/>
            <a:r>
              <a:rPr lang="en-US" sz="1100" b="1" dirty="0"/>
              <a:t>Delete</a:t>
            </a:r>
            <a:r>
              <a:rPr lang="en-US" sz="1100" dirty="0"/>
              <a:t>		</a:t>
            </a:r>
            <a:r>
              <a:rPr lang="en-US" sz="1100" b="1" dirty="0"/>
              <a:t>DELETE</a:t>
            </a:r>
            <a:r>
              <a:rPr lang="en-US" sz="1100" dirty="0"/>
              <a:t> [base]/Patient/100</a:t>
            </a:r>
          </a:p>
          <a:p>
            <a:pPr lvl="1"/>
            <a:r>
              <a:rPr lang="en-US" sz="1100" dirty="0"/>
              <a:t>History		</a:t>
            </a:r>
            <a:r>
              <a:rPr lang="en-US" sz="1100" b="1" dirty="0"/>
              <a:t>GET</a:t>
            </a:r>
            <a:r>
              <a:rPr lang="en-US" sz="1100" dirty="0"/>
              <a:t>  [base]/Patient/100/_history</a:t>
            </a:r>
          </a:p>
          <a:p>
            <a:pPr lvl="1"/>
            <a:r>
              <a:rPr lang="en-US" sz="1100" dirty="0" err="1"/>
              <a:t>Vread</a:t>
            </a:r>
            <a:r>
              <a:rPr lang="en-US" sz="1100" dirty="0"/>
              <a:t>		</a:t>
            </a:r>
            <a:r>
              <a:rPr lang="en-US" sz="1100" b="1" dirty="0"/>
              <a:t>GET</a:t>
            </a:r>
            <a:r>
              <a:rPr lang="en-US" sz="1100" dirty="0"/>
              <a:t>  [base]/Patient/100/_history/{vid}</a:t>
            </a:r>
          </a:p>
          <a:p>
            <a:r>
              <a:rPr lang="en-US" sz="1200" dirty="0"/>
              <a:t>Type</a:t>
            </a:r>
          </a:p>
          <a:p>
            <a:pPr lvl="1"/>
            <a:r>
              <a:rPr lang="en-US" sz="1100" b="1" dirty="0"/>
              <a:t>Create</a:t>
            </a:r>
            <a:r>
              <a:rPr lang="en-US" sz="1100" dirty="0"/>
              <a:t>		</a:t>
            </a:r>
            <a:r>
              <a:rPr lang="en-US" sz="1100" b="1" dirty="0"/>
              <a:t>POST</a:t>
            </a:r>
            <a:r>
              <a:rPr lang="en-US" sz="1100" dirty="0"/>
              <a:t>  [base]/Patient</a:t>
            </a:r>
          </a:p>
          <a:p>
            <a:pPr lvl="1"/>
            <a:r>
              <a:rPr lang="en-US" sz="1100" dirty="0"/>
              <a:t>Search		</a:t>
            </a:r>
            <a:r>
              <a:rPr lang="en-US" sz="1100" b="1" dirty="0"/>
              <a:t>GET</a:t>
            </a:r>
            <a:r>
              <a:rPr lang="en-US" sz="1100" dirty="0"/>
              <a:t>    [base]/Patient?name=eve</a:t>
            </a:r>
          </a:p>
          <a:p>
            <a:pPr lvl="1"/>
            <a:r>
              <a:rPr lang="en-US" sz="1100" dirty="0"/>
              <a:t>History		</a:t>
            </a:r>
            <a:r>
              <a:rPr lang="en-US" sz="1100" b="1" dirty="0"/>
              <a:t>GET</a:t>
            </a:r>
            <a:r>
              <a:rPr lang="en-US" sz="1100" dirty="0"/>
              <a:t>    [base]/Patient/_history</a:t>
            </a:r>
          </a:p>
          <a:p>
            <a:pPr lvl="1"/>
            <a:r>
              <a:rPr lang="en-US" sz="1100" dirty="0"/>
              <a:t>Validate		</a:t>
            </a:r>
            <a:r>
              <a:rPr lang="en-US" sz="1100" b="1" dirty="0"/>
              <a:t>POST</a:t>
            </a:r>
            <a:r>
              <a:rPr lang="en-US" sz="1100" dirty="0"/>
              <a:t>  [base]/Patient/$validate</a:t>
            </a:r>
          </a:p>
          <a:p>
            <a:r>
              <a:rPr lang="en-US" sz="1200" dirty="0"/>
              <a:t>System</a:t>
            </a:r>
          </a:p>
          <a:p>
            <a:pPr lvl="1"/>
            <a:r>
              <a:rPr lang="en-US" sz="1100" dirty="0"/>
              <a:t>Conformance	</a:t>
            </a:r>
            <a:r>
              <a:rPr lang="en-US" sz="1100" b="1" dirty="0"/>
              <a:t>GET</a:t>
            </a:r>
            <a:r>
              <a:rPr lang="en-US" sz="1100" dirty="0"/>
              <a:t>   [base]/metadata</a:t>
            </a:r>
          </a:p>
          <a:p>
            <a:pPr lvl="1"/>
            <a:r>
              <a:rPr lang="en-US" sz="1100" dirty="0"/>
              <a:t>Transaction	</a:t>
            </a:r>
            <a:r>
              <a:rPr lang="en-US" sz="1100" b="1" dirty="0" smtClean="0"/>
              <a:t>POST</a:t>
            </a:r>
            <a:r>
              <a:rPr lang="en-US" sz="1100" dirty="0" smtClean="0"/>
              <a:t> Bundle </a:t>
            </a:r>
            <a:r>
              <a:rPr lang="en-US" sz="1100" dirty="0"/>
              <a:t>to root</a:t>
            </a:r>
          </a:p>
          <a:p>
            <a:pPr lvl="1"/>
            <a:r>
              <a:rPr lang="en-US" sz="1100" dirty="0"/>
              <a:t>History		</a:t>
            </a:r>
            <a:r>
              <a:rPr lang="en-US" sz="1100" b="1" dirty="0"/>
              <a:t>GET</a:t>
            </a:r>
            <a:r>
              <a:rPr lang="en-US" sz="1100" dirty="0"/>
              <a:t>   [base]/_history</a:t>
            </a:r>
          </a:p>
        </p:txBody>
      </p:sp>
    </p:spTree>
    <p:extLst>
      <p:ext uri="{BB962C8B-B14F-4D97-AF65-F5344CB8AC3E}">
        <p14:creationId xmlns:p14="http://schemas.microsoft.com/office/powerpoint/2010/main" val="70555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Background</a:t>
            </a:r>
            <a:endParaRPr lang="en-US" dirty="0"/>
          </a:p>
        </p:txBody>
      </p:sp>
      <p:pic>
        <p:nvPicPr>
          <p:cNvPr id="6" name="Content Placeholder 4" descr="beginining.PNG"/>
          <p:cNvPicPr>
            <a:picLocks noChangeAspect="1"/>
          </p:cNvPicPr>
          <p:nvPr/>
        </p:nvPicPr>
        <p:blipFill>
          <a:blip r:embed="rId3" cstate="print"/>
          <a:stretch>
            <a:fillRect/>
          </a:stretch>
        </p:blipFill>
        <p:spPr bwMode="auto">
          <a:xfrm>
            <a:off x="5527954" y="967243"/>
            <a:ext cx="2751523" cy="18596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40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a:t>
            </a:r>
            <a:r>
              <a:rPr lang="en-US" dirty="0" smtClean="0"/>
              <a:t>Interactions</a:t>
            </a:r>
            <a:br>
              <a:rPr lang="en-US" dirty="0" smtClean="0"/>
            </a:br>
            <a:r>
              <a:rPr lang="en-US" sz="1600" b="0" dirty="0">
                <a:hlinkClick r:id="rId3"/>
              </a:rPr>
              <a:t>http://</a:t>
            </a:r>
            <a:r>
              <a:rPr lang="en-US" sz="1600" b="0" dirty="0" smtClean="0">
                <a:hlinkClick r:id="rId3"/>
              </a:rPr>
              <a:t>hl7.org/implement/standards/fhir/http.html</a:t>
            </a:r>
            <a:r>
              <a:rPr lang="en-US" sz="1600" b="0" dirty="0" smtClean="0"/>
              <a:t> </a:t>
            </a:r>
            <a:endParaRPr lang="en-US" b="0" dirty="0"/>
          </a:p>
        </p:txBody>
      </p:sp>
      <p:pic>
        <p:nvPicPr>
          <p:cNvPr id="5" name="Snagit_PPTAF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1235810"/>
            <a:ext cx="5022558" cy="3575283"/>
          </a:xfrm>
          <a:prstGeom prst="rect">
            <a:avLst/>
          </a:prstGeom>
        </p:spPr>
      </p:pic>
    </p:spTree>
    <p:extLst>
      <p:ext uri="{BB962C8B-B14F-4D97-AF65-F5344CB8AC3E}">
        <p14:creationId xmlns:p14="http://schemas.microsoft.com/office/powerpoint/2010/main" val="935249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type="body" sz="quarter" idx="13"/>
          </p:nvPr>
        </p:nvSpPr>
        <p:spPr>
          <a:prstGeom prst="rect">
            <a:avLst/>
          </a:prstGeom>
        </p:spPr>
        <p:txBody>
          <a:bodyPr/>
          <a:lstStyle/>
          <a:p>
            <a:r>
              <a:rPr lang="en-CA" sz="2000" dirty="0"/>
              <a:t>Works on pre-defined named parameters (only) (e.g. “name”)</a:t>
            </a:r>
          </a:p>
          <a:p>
            <a:pPr lvl="1"/>
            <a:r>
              <a:rPr lang="en-CA" sz="2400" b="0" dirty="0"/>
              <a:t>Listed at the end of each resource</a:t>
            </a:r>
          </a:p>
          <a:p>
            <a:pPr marL="0" indent="0">
              <a:buNone/>
            </a:pPr>
            <a:r>
              <a:rPr lang="en-CA" sz="2000" b="0" dirty="0"/>
              <a:t>	</a:t>
            </a:r>
            <a:r>
              <a:rPr lang="en-CA" sz="2000" dirty="0"/>
              <a:t>GET [base]/Patient?name=eve </a:t>
            </a:r>
          </a:p>
          <a:p>
            <a:pPr marL="0" indent="0">
              <a:buNone/>
            </a:pPr>
            <a:r>
              <a:rPr lang="en-CA" sz="2000" dirty="0"/>
              <a:t>	GET [base]/Observation?code=3141-9</a:t>
            </a:r>
          </a:p>
          <a:p>
            <a:pPr marL="0" indent="0">
              <a:buNone/>
            </a:pPr>
            <a:r>
              <a:rPr lang="en-CA" sz="2000" b="0" dirty="0"/>
              <a:t>	</a:t>
            </a:r>
            <a:r>
              <a:rPr lang="en-CA" sz="2000" b="0" dirty="0">
                <a:solidFill>
                  <a:schemeClr val="accent6">
                    <a:lumMod val="50000"/>
                  </a:schemeClr>
                </a:solidFill>
              </a:rPr>
              <a:t>GET [base]/Patient/100</a:t>
            </a:r>
          </a:p>
          <a:p>
            <a:pPr marL="0" indent="0">
              <a:buNone/>
            </a:pPr>
            <a:r>
              <a:rPr lang="en-CA" sz="2000" dirty="0"/>
              <a:t>	GET [base]/Patient?_id=100</a:t>
            </a:r>
          </a:p>
          <a:p>
            <a:pPr marL="0" indent="0">
              <a:buNone/>
            </a:pPr>
            <a:r>
              <a:rPr lang="en-CA" sz="2000" dirty="0"/>
              <a:t>	GET [base]/Patient?identifier=MRN1234</a:t>
            </a:r>
          </a:p>
          <a:p>
            <a:pPr marL="0" indent="0">
              <a:buNone/>
            </a:pPr>
            <a:r>
              <a:rPr lang="en-CA" sz="2000" dirty="0"/>
              <a:t>Note that the 3rd one is actually the odd one out here – why?</a:t>
            </a:r>
            <a:endParaRPr lang="en-CA" sz="2000" b="0" dirty="0"/>
          </a:p>
        </p:txBody>
      </p:sp>
    </p:spTree>
    <p:extLst>
      <p:ext uri="{BB962C8B-B14F-4D97-AF65-F5344CB8AC3E}">
        <p14:creationId xmlns:p14="http://schemas.microsoft.com/office/powerpoint/2010/main" val="33056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a:t>
            </a:r>
            <a:r>
              <a:rPr lang="en-US" dirty="0"/>
              <a:t>Search</a:t>
            </a:r>
            <a:br>
              <a:rPr lang="en-US" dirty="0"/>
            </a:br>
            <a:r>
              <a:rPr lang="en-US" sz="1600" b="0" dirty="0">
                <a:hlinkClick r:id="rId3"/>
              </a:rPr>
              <a:t>http://</a:t>
            </a:r>
            <a:r>
              <a:rPr lang="en-US" sz="1600" b="0" dirty="0" smtClean="0">
                <a:hlinkClick r:id="rId3"/>
              </a:rPr>
              <a:t>hl7.org/fhir/search.html#Summary</a:t>
            </a:r>
            <a:r>
              <a:rPr lang="en-US" sz="1600" b="0" dirty="0" smtClean="0"/>
              <a:t> </a:t>
            </a:r>
            <a:endParaRPr lang="en-US" b="0" dirty="0"/>
          </a:p>
        </p:txBody>
      </p:sp>
      <p:pic>
        <p:nvPicPr>
          <p:cNvPr id="6" name="Snagit_PPTB1D2" descr="PPTB1D2.png"/>
          <p:cNvPicPr>
            <a:picLocks noChangeAspect="1"/>
          </p:cNvPicPr>
          <p:nvPr/>
        </p:nvPicPr>
        <p:blipFill>
          <a:blip r:embed="rId4" cstate="print"/>
          <a:stretch>
            <a:fillRect/>
          </a:stretch>
        </p:blipFill>
        <p:spPr>
          <a:xfrm>
            <a:off x="745187" y="1437624"/>
            <a:ext cx="7757292" cy="3132348"/>
          </a:xfrm>
          <a:prstGeom prst="rect">
            <a:avLst/>
          </a:prstGeom>
        </p:spPr>
      </p:pic>
    </p:spTree>
    <p:extLst>
      <p:ext uri="{BB962C8B-B14F-4D97-AF65-F5344CB8AC3E}">
        <p14:creationId xmlns:p14="http://schemas.microsoft.com/office/powerpoint/2010/main" val="42546627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 History &amp; Bundles</a:t>
            </a:r>
            <a:endParaRPr lang="en-US" dirty="0"/>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2313745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type="body" sz="quarter" idx="13"/>
          </p:nvPr>
        </p:nvSpPr>
        <p:spPr>
          <a:prstGeom prst="rect">
            <a:avLst/>
          </a:prstGeom>
        </p:spPr>
        <p:txBody>
          <a:bodyPr>
            <a:normAutofit fontScale="77500" lnSpcReduction="20000"/>
          </a:bodyPr>
          <a:lstStyle/>
          <a:p>
            <a:r>
              <a:rPr lang="en-US" sz="2800" dirty="0">
                <a:cs typeface="Courier New" pitchFamily="49" charset="0"/>
              </a:rPr>
              <a:t>Most recent </a:t>
            </a:r>
            <a:r>
              <a:rPr lang="en-US" sz="2800" dirty="0" smtClean="0">
                <a:cs typeface="Courier New" pitchFamily="49" charset="0"/>
              </a:rPr>
              <a:t>version – returns a singl</a:t>
            </a:r>
            <a:r>
              <a:rPr lang="en-US" sz="2800" dirty="0" smtClean="0">
                <a:cs typeface="Courier New" pitchFamily="49" charset="0"/>
              </a:rPr>
              <a:t>e resource</a:t>
            </a:r>
            <a:endParaRPr lang="en-US" sz="2800" dirty="0">
              <a:cs typeface="Courier New" pitchFamily="49" charset="0"/>
            </a:endParaRPr>
          </a:p>
          <a:p>
            <a:pPr lvl="1"/>
            <a:r>
              <a:rPr lang="en-US" sz="2100" dirty="0">
                <a:cs typeface="Courier New" pitchFamily="49" charset="0"/>
              </a:rPr>
              <a:t>http://</a:t>
            </a:r>
            <a:r>
              <a:rPr lang="en-US" sz="2100" dirty="0" smtClean="0">
                <a:cs typeface="Courier New" pitchFamily="49" charset="0"/>
              </a:rPr>
              <a:t>server.org/fhir/Patient/1</a:t>
            </a:r>
          </a:p>
          <a:p>
            <a:pPr lvl="1"/>
            <a:endParaRPr lang="en-US" sz="2100" dirty="0">
              <a:cs typeface="Courier New" pitchFamily="49" charset="0"/>
            </a:endParaRPr>
          </a:p>
          <a:p>
            <a:r>
              <a:rPr lang="en-US" sz="2800" dirty="0" smtClean="0">
                <a:cs typeface="Courier New" pitchFamily="49" charset="0"/>
              </a:rPr>
              <a:t>Specific </a:t>
            </a:r>
            <a:r>
              <a:rPr lang="en-US" sz="2800" dirty="0">
                <a:cs typeface="Courier New" pitchFamily="49" charset="0"/>
              </a:rPr>
              <a:t>version – returns a single resource</a:t>
            </a:r>
            <a:endParaRPr lang="en-US" sz="2800" dirty="0">
              <a:cs typeface="Courier New" pitchFamily="49" charset="0"/>
            </a:endParaRPr>
          </a:p>
          <a:p>
            <a:pPr lvl="1"/>
            <a:r>
              <a:rPr lang="en-US" sz="2100" dirty="0">
                <a:cs typeface="Courier New" pitchFamily="49" charset="0"/>
              </a:rPr>
              <a:t>http://server.org/fhir/Patient/1/_</a:t>
            </a:r>
            <a:r>
              <a:rPr lang="en-US" sz="2100" dirty="0" smtClean="0">
                <a:cs typeface="Courier New" pitchFamily="49" charset="0"/>
              </a:rPr>
              <a:t>history/1</a:t>
            </a:r>
          </a:p>
          <a:p>
            <a:pPr lvl="1"/>
            <a:endParaRPr lang="en-US" sz="2100" dirty="0">
              <a:cs typeface="Courier New" pitchFamily="49" charset="0"/>
            </a:endParaRPr>
          </a:p>
          <a:p>
            <a:r>
              <a:rPr lang="en-US" sz="2800" dirty="0" smtClean="0">
                <a:cs typeface="Courier New" pitchFamily="49" charset="0"/>
              </a:rPr>
              <a:t>All versions – returns a </a:t>
            </a:r>
            <a:r>
              <a:rPr lang="en-US" sz="2800" i="1" dirty="0" smtClean="0">
                <a:cs typeface="Courier New" pitchFamily="49" charset="0"/>
              </a:rPr>
              <a:t>Bundle</a:t>
            </a:r>
            <a:r>
              <a:rPr lang="en-US" sz="2800" dirty="0" smtClean="0">
                <a:cs typeface="Courier New" pitchFamily="49" charset="0"/>
              </a:rPr>
              <a:t> (see later)</a:t>
            </a:r>
            <a:endParaRPr lang="en-US" sz="2800" dirty="0">
              <a:cs typeface="Courier New" pitchFamily="49" charset="0"/>
            </a:endParaRPr>
          </a:p>
          <a:p>
            <a:pPr lvl="1"/>
            <a:r>
              <a:rPr lang="en-US" sz="2100" dirty="0">
                <a:cs typeface="Courier New" pitchFamily="49" charset="0"/>
              </a:rPr>
              <a:t>http://server.org/fhir/Patient/1/_history</a:t>
            </a:r>
          </a:p>
          <a:p>
            <a:pPr lvl="1"/>
            <a:endParaRPr lang="en-US" dirty="0">
              <a:cs typeface="Courier New" pitchFamily="49" charset="0"/>
            </a:endParaRPr>
          </a:p>
          <a:p>
            <a:pPr marL="0" indent="0">
              <a:buNone/>
            </a:pPr>
            <a:r>
              <a:rPr lang="en-US" dirty="0" smtClean="0">
                <a:cs typeface="Courier New" pitchFamily="49" charset="0"/>
              </a:rPr>
              <a:t>**Version </a:t>
            </a:r>
            <a:r>
              <a:rPr lang="en-US" dirty="0">
                <a:cs typeface="Courier New" pitchFamily="49" charset="0"/>
              </a:rPr>
              <a:t>support is </a:t>
            </a:r>
            <a:r>
              <a:rPr lang="en-US" dirty="0" smtClean="0">
                <a:cs typeface="Courier New" pitchFamily="49" charset="0"/>
              </a:rPr>
              <a:t>optional</a:t>
            </a:r>
            <a:endParaRPr lang="en-US" dirty="0">
              <a:cs typeface="Courier New" pitchFamily="49" charset="0"/>
            </a:endParaRPr>
          </a:p>
        </p:txBody>
      </p:sp>
    </p:spTree>
    <p:extLst>
      <p:ext uri="{BB962C8B-B14F-4D97-AF65-F5344CB8AC3E}">
        <p14:creationId xmlns:p14="http://schemas.microsoft.com/office/powerpoint/2010/main" val="30610968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history – and revival</a:t>
            </a:r>
          </a:p>
        </p:txBody>
      </p:sp>
      <p:sp>
        <p:nvSpPr>
          <p:cNvPr id="11" name="Rectangle 10"/>
          <p:cNvSpPr/>
          <p:nvPr/>
        </p:nvSpPr>
        <p:spPr bwMode="auto">
          <a:xfrm>
            <a:off x="1485900" y="141609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v13 </a:t>
            </a:r>
            <a:r>
              <a:rPr lang="en-US" sz="825" dirty="0">
                <a:solidFill>
                  <a:schemeClr val="bg1"/>
                </a:solidFill>
              </a:rPr>
              <a:t>– 2018-12-05</a:t>
            </a:r>
          </a:p>
        </p:txBody>
      </p:sp>
      <p:sp>
        <p:nvSpPr>
          <p:cNvPr id="12" name="Rectangle 11"/>
          <p:cNvSpPr/>
          <p:nvPr/>
        </p:nvSpPr>
        <p:spPr bwMode="auto">
          <a:xfrm>
            <a:off x="1687117" y="170184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v14 </a:t>
            </a:r>
            <a:r>
              <a:rPr lang="en-US" sz="825" dirty="0">
                <a:solidFill>
                  <a:schemeClr val="bg1"/>
                </a:solidFill>
              </a:rPr>
              <a:t>– 2018-12-08</a:t>
            </a:r>
          </a:p>
        </p:txBody>
      </p:sp>
      <p:sp>
        <p:nvSpPr>
          <p:cNvPr id="15" name="Rectangle 14"/>
          <p:cNvSpPr/>
          <p:nvPr/>
        </p:nvSpPr>
        <p:spPr>
          <a:xfrm>
            <a:off x="3486150" y="1619377"/>
            <a:ext cx="3795584"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3257550" y="1314450"/>
            <a:ext cx="3690628"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3657600" y="1943100"/>
            <a:ext cx="3771242"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sz="1500"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1594203" y="4065285"/>
            <a:ext cx="5516079" cy="415498"/>
          </a:xfrm>
          <a:prstGeom prst="rect">
            <a:avLst/>
          </a:prstGeom>
        </p:spPr>
        <p:txBody>
          <a:bodyPr wrap="square">
            <a:spAutoFit/>
          </a:bodyPr>
          <a:lstStyle/>
          <a:p>
            <a:r>
              <a:rPr lang="en-US" sz="2100" dirty="0">
                <a:solidFill>
                  <a:srgbClr val="636360"/>
                </a:solidFill>
                <a:latin typeface="Courier New" pitchFamily="49" charset="0"/>
                <a:cs typeface="Courier New" pitchFamily="49" charset="0"/>
              </a:rPr>
              <a:t>PUT /server.org/fhir/Patient/</a:t>
            </a:r>
            <a:r>
              <a:rPr lang="en-US" sz="2100" b="1" dirty="0">
                <a:solidFill>
                  <a:srgbClr val="636360"/>
                </a:solidFill>
                <a:latin typeface="Courier New" pitchFamily="49" charset="0"/>
                <a:cs typeface="Courier New" pitchFamily="49" charset="0"/>
              </a:rPr>
              <a:t>1234</a:t>
            </a:r>
            <a:endParaRPr lang="en-US" sz="2100" b="1" dirty="0">
              <a:solidFill>
                <a:srgbClr val="636360"/>
              </a:solidFill>
            </a:endParaRPr>
          </a:p>
        </p:txBody>
      </p:sp>
      <p:cxnSp>
        <p:nvCxnSpPr>
          <p:cNvPr id="21" name="Elbow Connector 20"/>
          <p:cNvCxnSpPr>
            <a:endCxn id="24" idx="3"/>
          </p:cNvCxnSpPr>
          <p:nvPr/>
        </p:nvCxnSpPr>
        <p:spPr bwMode="auto">
          <a:xfrm rot="16200000" flipV="1">
            <a:off x="4704171" y="3424228"/>
            <a:ext cx="828676" cy="552470"/>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883565" y="2000250"/>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v15 </a:t>
            </a:r>
            <a:r>
              <a:rPr lang="en-US" sz="825" dirty="0">
                <a:solidFill>
                  <a:schemeClr val="bg1"/>
                </a:solidFill>
              </a:rPr>
              <a:t>– 2018-12-09</a:t>
            </a:r>
          </a:p>
        </p:txBody>
      </p:sp>
      <p:sp>
        <p:nvSpPr>
          <p:cNvPr id="22" name="Rectangle 21"/>
          <p:cNvSpPr/>
          <p:nvPr/>
        </p:nvSpPr>
        <p:spPr bwMode="auto">
          <a:xfrm>
            <a:off x="2141933" y="2286001"/>
            <a:ext cx="1812110" cy="97155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v16 </a:t>
            </a:r>
            <a:r>
              <a:rPr lang="en-US" sz="825" b="1" dirty="0">
                <a:solidFill>
                  <a:schemeClr val="bg1"/>
                </a:solidFill>
              </a:rPr>
              <a:t>– 2018-12-10</a:t>
            </a:r>
          </a:p>
          <a:p>
            <a:pPr eaLnBrk="0" fontAlgn="base" hangingPunct="0">
              <a:spcBef>
                <a:spcPct val="0"/>
              </a:spcBef>
              <a:spcAft>
                <a:spcPct val="0"/>
              </a:spcAft>
            </a:pPr>
            <a:endParaRPr lang="en-US" sz="825" b="1" dirty="0">
              <a:solidFill>
                <a:srgbClr val="636360"/>
              </a:solidFill>
            </a:endParaRPr>
          </a:p>
          <a:p>
            <a:pPr eaLnBrk="0" fontAlgn="base" hangingPunct="0">
              <a:spcBef>
                <a:spcPct val="0"/>
              </a:spcBef>
              <a:spcAft>
                <a:spcPct val="0"/>
              </a:spcAft>
            </a:pPr>
            <a:endParaRPr lang="en-US" sz="825" b="1" dirty="0">
              <a:solidFill>
                <a:srgbClr val="636360"/>
              </a:solidFill>
            </a:endParaRPr>
          </a:p>
          <a:p>
            <a:pPr eaLnBrk="0" fontAlgn="base" hangingPunct="0">
              <a:spcBef>
                <a:spcPct val="0"/>
              </a:spcBef>
              <a:spcAft>
                <a:spcPct val="0"/>
              </a:spcAft>
            </a:pPr>
            <a:r>
              <a:rPr lang="en-US" sz="825" b="1" dirty="0">
                <a:solidFill>
                  <a:srgbClr val="636360"/>
                </a:solidFill>
              </a:rPr>
              <a:t>                    </a:t>
            </a:r>
            <a:endParaRPr lang="en-US" sz="1500" b="1" dirty="0">
              <a:solidFill>
                <a:srgbClr val="636360"/>
              </a:solidFill>
            </a:endParaRPr>
          </a:p>
        </p:txBody>
      </p:sp>
      <p:sp>
        <p:nvSpPr>
          <p:cNvPr id="16" name="Rectangle 15"/>
          <p:cNvSpPr/>
          <p:nvPr/>
        </p:nvSpPr>
        <p:spPr>
          <a:xfrm>
            <a:off x="3970731" y="2228850"/>
            <a:ext cx="5011903"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sz="1500"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a:t>
            </a:r>
            <a:r>
              <a:rPr lang="en-US" sz="1400" b="1" dirty="0">
                <a:solidFill>
                  <a:srgbClr val="636360"/>
                </a:solidFill>
                <a:latin typeface="Courier New" pitchFamily="49" charset="0"/>
                <a:cs typeface="Courier New" pitchFamily="49" charset="0"/>
              </a:rPr>
              <a:t>(gets deleted)</a:t>
            </a:r>
            <a:endParaRPr lang="en-US" b="1" dirty="0">
              <a:solidFill>
                <a:srgbClr val="636360"/>
              </a:solidFill>
            </a:endParaRPr>
          </a:p>
        </p:txBody>
      </p:sp>
      <p:sp>
        <p:nvSpPr>
          <p:cNvPr id="24" name="Rectangle 23"/>
          <p:cNvSpPr/>
          <p:nvPr/>
        </p:nvSpPr>
        <p:spPr bwMode="auto">
          <a:xfrm>
            <a:off x="2441973" y="2628899"/>
            <a:ext cx="2400300" cy="13144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v17 </a:t>
            </a:r>
            <a:r>
              <a:rPr lang="en-US" sz="825" b="1" dirty="0">
                <a:solidFill>
                  <a:schemeClr val="bg1"/>
                </a:solidFill>
              </a:rPr>
              <a:t>– 2018-12-11</a:t>
            </a:r>
          </a:p>
        </p:txBody>
      </p:sp>
      <p:sp>
        <p:nvSpPr>
          <p:cNvPr id="25" name="Rectangle 24"/>
          <p:cNvSpPr/>
          <p:nvPr/>
        </p:nvSpPr>
        <p:spPr>
          <a:xfrm>
            <a:off x="4905291" y="2571750"/>
            <a:ext cx="3393123"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Tree>
    <p:extLst>
      <p:ext uri="{BB962C8B-B14F-4D97-AF65-F5344CB8AC3E}">
        <p14:creationId xmlns:p14="http://schemas.microsoft.com/office/powerpoint/2010/main" val="55101310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type="body" sz="quarter" idx="13"/>
          </p:nvPr>
        </p:nvSpPr>
        <p:spPr>
          <a:prstGeom prst="rect">
            <a:avLst/>
          </a:prstGeom>
        </p:spPr>
        <p:txBody>
          <a:bodyPr/>
          <a:lstStyle/>
          <a:p>
            <a:r>
              <a:rPr lang="en-US" sz="2400" dirty="0"/>
              <a:t>Bundle is a FHIR resource – for containing other resources</a:t>
            </a:r>
          </a:p>
          <a:p>
            <a:r>
              <a:rPr lang="en-US" sz="2400" dirty="0"/>
              <a:t>When more than one resource </a:t>
            </a:r>
            <a:r>
              <a:rPr lang="en-US" sz="2400" dirty="0" smtClean="0"/>
              <a:t>is needed:</a:t>
            </a:r>
            <a:endParaRPr lang="en-US" sz="2400" dirty="0"/>
          </a:p>
          <a:p>
            <a:pPr lvl="1"/>
            <a:r>
              <a:rPr lang="en-US" sz="2000" dirty="0"/>
              <a:t>Query result</a:t>
            </a:r>
          </a:p>
          <a:p>
            <a:pPr lvl="1"/>
            <a:r>
              <a:rPr lang="en-US" sz="2000" dirty="0"/>
              <a:t>Document</a:t>
            </a:r>
          </a:p>
          <a:p>
            <a:pPr lvl="1"/>
            <a:r>
              <a:rPr lang="en-US" sz="2000" dirty="0"/>
              <a:t>Message</a:t>
            </a:r>
          </a:p>
          <a:p>
            <a:pPr lvl="1"/>
            <a:r>
              <a:rPr lang="en-US" sz="2000" dirty="0"/>
              <a:t>Transaction</a:t>
            </a:r>
          </a:p>
          <a:p>
            <a:r>
              <a:rPr lang="en-US" sz="2400" dirty="0"/>
              <a:t>A technical grouping rather than a logical one</a:t>
            </a:r>
          </a:p>
          <a:p>
            <a:pPr lvl="1"/>
            <a:r>
              <a:rPr lang="en-US" sz="2000" dirty="0"/>
              <a:t>no inherent business meaning in the grouping, unlike the List resource</a:t>
            </a:r>
          </a:p>
        </p:txBody>
      </p:sp>
    </p:spTree>
    <p:extLst>
      <p:ext uri="{BB962C8B-B14F-4D97-AF65-F5344CB8AC3E}">
        <p14:creationId xmlns:p14="http://schemas.microsoft.com/office/powerpoint/2010/main" val="21285195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5607" y="1329612"/>
            <a:ext cx="5850650" cy="35103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456111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type="body" sz="quarter" idx="13"/>
          </p:nvPr>
        </p:nvSpPr>
        <p:spPr>
          <a:prstGeom prst="rect">
            <a:avLst/>
          </a:prstGeom>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a:t>
            </a:r>
            <a:r>
              <a:rPr lang="en-US" dirty="0" smtClean="0"/>
              <a:t>Bundle </a:t>
            </a:r>
            <a:r>
              <a:rPr lang="en-US" dirty="0"/>
              <a:t>with outcomes</a:t>
            </a:r>
          </a:p>
        </p:txBody>
      </p:sp>
    </p:spTree>
    <p:extLst>
      <p:ext uri="{BB962C8B-B14F-4D97-AF65-F5344CB8AC3E}">
        <p14:creationId xmlns:p14="http://schemas.microsoft.com/office/powerpoint/2010/main" val="494525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Paradigms</a:t>
            </a:r>
            <a:endParaRPr lang="en-US" dirty="0"/>
          </a:p>
        </p:txBody>
      </p:sp>
      <p:sp>
        <p:nvSpPr>
          <p:cNvPr id="4" name="Footer Placeholder 3"/>
          <p:cNvSpPr>
            <a:spLocks noGrp="1"/>
          </p:cNvSpPr>
          <p:nvPr>
            <p:ph type="ftr" sz="quarter" idx="10"/>
          </p:nvPr>
        </p:nvSpPr>
        <p:spPr/>
        <p:txBody>
          <a:bodyPr/>
          <a:lstStyle/>
          <a:p>
            <a:r>
              <a:rPr lang="en-CA" b="1" smtClean="0"/>
              <a:t>© 2020 Health Level Seven ® International. All Rights Reserved. Published under the Creative Commons 3.0 Attribution Unported license</a:t>
            </a:r>
            <a:endParaRPr lang="en-US" b="1" dirty="0"/>
          </a:p>
        </p:txBody>
      </p:sp>
      <p:sp>
        <p:nvSpPr>
          <p:cNvPr id="5" name="Slide Number Placeholder 4"/>
          <p:cNvSpPr>
            <a:spLocks noGrp="1"/>
          </p:cNvSpPr>
          <p:nvPr>
            <p:ph type="sldNum" sz="quarter" idx="11"/>
          </p:nvPr>
        </p:nvSpPr>
        <p:spPr/>
        <p:txBody>
          <a:bodyPr/>
          <a:lstStyle/>
          <a:p>
            <a:fld id="{6CACE926-AEF5-4BFE-8BD7-24414108CB7B}" type="slidenum">
              <a:rPr lang="en-US" altLang="en-US" smtClean="0"/>
              <a:pPr/>
              <a:t>79</a:t>
            </a:fld>
            <a:endParaRPr lang="en-US" altLang="en-US" dirty="0"/>
          </a:p>
        </p:txBody>
      </p:sp>
      <p:graphicFrame>
        <p:nvGraphicFramePr>
          <p:cNvPr id="7" name="Diagram 6"/>
          <p:cNvGraphicFramePr/>
          <p:nvPr>
            <p:extLst>
              <p:ext uri="{D42A27DB-BD31-4B8C-83A1-F6EECF244321}">
                <p14:modId xmlns:p14="http://schemas.microsoft.com/office/powerpoint/2010/main" val="2446234438"/>
              </p:ext>
            </p:extLst>
          </p:nvPr>
        </p:nvGraphicFramePr>
        <p:xfrm>
          <a:off x="4849072" y="1132756"/>
          <a:ext cx="2197188" cy="1528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89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type="body" sz="quarter" idx="13"/>
          </p:nvPr>
        </p:nvSpPr>
        <p:spPr>
          <a:prstGeom prst="rect">
            <a:avLst/>
          </a:prstGeom>
        </p:spPr>
        <p:txBody>
          <a:bodyPr/>
          <a:lstStyle/>
          <a:p>
            <a:r>
              <a:rPr lang="en-US" sz="2800" dirty="0"/>
              <a:t>Has been a need to share healthcare information electronically for a long time</a:t>
            </a:r>
          </a:p>
          <a:p>
            <a:r>
              <a:rPr lang="en-US" sz="2800" dirty="0"/>
              <a:t>Increasing pressure to broaden scope of sharing</a:t>
            </a:r>
          </a:p>
          <a:p>
            <a:pPr lvl="1"/>
            <a:r>
              <a:rPr lang="en-US" sz="2400" dirty="0"/>
              <a:t>Across organizations, disciplines, even borders</a:t>
            </a:r>
          </a:p>
          <a:p>
            <a:pPr lvl="1"/>
            <a:r>
              <a:rPr lang="en-US" sz="2400" dirty="0"/>
              <a:t>Mobile, Device  &amp; Cloud-based applications</a:t>
            </a:r>
          </a:p>
          <a:p>
            <a:r>
              <a:rPr lang="en-US" sz="2800" dirty="0"/>
              <a:t>Faster – integration in days or weeks, not months or years</a:t>
            </a:r>
          </a:p>
        </p:txBody>
      </p:sp>
    </p:spTree>
    <p:extLst>
      <p:ext uri="{BB962C8B-B14F-4D97-AF65-F5344CB8AC3E}">
        <p14:creationId xmlns:p14="http://schemas.microsoft.com/office/powerpoint/2010/main" val="22378313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Paradigms</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GB" dirty="0"/>
              <a:t>FHIR supports 4 interoperability paradigms</a:t>
            </a:r>
          </a:p>
        </p:txBody>
      </p:sp>
      <p:graphicFrame>
        <p:nvGraphicFramePr>
          <p:cNvPr id="5" name="Diagram 4"/>
          <p:cNvGraphicFramePr/>
          <p:nvPr>
            <p:extLst/>
          </p:nvPr>
        </p:nvGraphicFramePr>
        <p:xfrm>
          <a:off x="2141730" y="176166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855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a:t>
            </a:r>
            <a:endParaRPr lang="en-CA" dirty="0"/>
          </a:p>
        </p:txBody>
      </p:sp>
      <p:sp>
        <p:nvSpPr>
          <p:cNvPr id="3" name="Content Placeholder 2"/>
          <p:cNvSpPr>
            <a:spLocks noGrp="1"/>
          </p:cNvSpPr>
          <p:nvPr>
            <p:ph type="body" sz="quarter" idx="13"/>
          </p:nvPr>
        </p:nvSpPr>
        <p:spPr>
          <a:prstGeom prst="rect">
            <a:avLst/>
          </a:prstGeom>
        </p:spPr>
        <p:txBody>
          <a:bodyPr>
            <a:noAutofit/>
          </a:bodyPr>
          <a:lstStyle/>
          <a:p>
            <a:r>
              <a:rPr lang="en-US" dirty="0"/>
              <a:t>Simple, out-of-the-box interoperability</a:t>
            </a:r>
          </a:p>
          <a:p>
            <a:r>
              <a:rPr lang="en-US" dirty="0"/>
              <a:t>Leverages HTTP: GET, POST, etc.</a:t>
            </a:r>
          </a:p>
          <a:p>
            <a:r>
              <a:rPr lang="en-US" dirty="0"/>
              <a:t>Pre-defined operations</a:t>
            </a:r>
          </a:p>
          <a:p>
            <a:pPr lvl="1"/>
            <a:r>
              <a:rPr lang="en-US" dirty="0"/>
              <a:t>Create, Read, Update, Delete</a:t>
            </a:r>
          </a:p>
          <a:p>
            <a:pPr lvl="1"/>
            <a:r>
              <a:rPr lang="en-US" dirty="0"/>
              <a:t>Also: History, Read Version, Search, Updates, Validate, Capabilities, Batch &amp; Transaction</a:t>
            </a:r>
          </a:p>
          <a:p>
            <a:r>
              <a:rPr lang="en-US" dirty="0"/>
              <a:t>Works best where control resides on client side and a trust relationship exists</a:t>
            </a:r>
          </a:p>
        </p:txBody>
      </p:sp>
      <p:graphicFrame>
        <p:nvGraphicFramePr>
          <p:cNvPr id="5" name="Diagram 4"/>
          <p:cNvGraphicFramePr/>
          <p:nvPr/>
        </p:nvGraphicFramePr>
        <p:xfrm>
          <a:off x="7355160" y="876016"/>
          <a:ext cx="1331640" cy="1157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466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Documents</a:t>
            </a:r>
            <a:endParaRPr lang="en-CA" dirty="0"/>
          </a:p>
        </p:txBody>
      </p:sp>
      <p:sp>
        <p:nvSpPr>
          <p:cNvPr id="3" name="Content Placeholder 2"/>
          <p:cNvSpPr>
            <a:spLocks noGrp="1"/>
          </p:cNvSpPr>
          <p:nvPr>
            <p:ph type="body" sz="quarter" idx="13"/>
          </p:nvPr>
        </p:nvSpPr>
        <p:spPr>
          <a:prstGeom prst="rect">
            <a:avLst/>
          </a:prstGeom>
        </p:spPr>
        <p:txBody>
          <a:bodyPr>
            <a:noAutofit/>
          </a:bodyPr>
          <a:lstStyle/>
          <a:p>
            <a:r>
              <a:rPr lang="en-US" sz="2000" dirty="0">
                <a:latin typeface="+mn-lt"/>
              </a:rPr>
              <a:t>Similar to CDA</a:t>
            </a:r>
          </a:p>
          <a:p>
            <a:r>
              <a:rPr lang="en-US" sz="2000" dirty="0">
                <a:latin typeface="+mn-lt"/>
              </a:rPr>
              <a:t>A collection of resources bound together</a:t>
            </a:r>
          </a:p>
          <a:p>
            <a:pPr lvl="1"/>
            <a:r>
              <a:rPr lang="en-US" sz="1800" dirty="0">
                <a:latin typeface="+mn-lt"/>
              </a:rPr>
              <a:t>Root is a “Composition” resource</a:t>
            </a:r>
          </a:p>
          <a:p>
            <a:pPr lvl="1"/>
            <a:r>
              <a:rPr lang="en-US" sz="1800" dirty="0">
                <a:latin typeface="+mn-lt"/>
              </a:rPr>
              <a:t>Just like CDA header</a:t>
            </a:r>
          </a:p>
          <a:p>
            <a:r>
              <a:rPr lang="en-US" sz="2000" dirty="0">
                <a:latin typeface="+mn-lt"/>
              </a:rPr>
              <a:t>Sent as a Bundle </a:t>
            </a:r>
            <a:r>
              <a:rPr lang="en-US" sz="1600" b="1" dirty="0">
                <a:latin typeface="+mn-lt"/>
              </a:rPr>
              <a:t>(FHIR Resource)</a:t>
            </a:r>
          </a:p>
          <a:p>
            <a:r>
              <a:rPr lang="en-US" sz="2000" dirty="0">
                <a:latin typeface="+mn-lt"/>
              </a:rPr>
              <a:t>Single context</a:t>
            </a:r>
          </a:p>
          <a:p>
            <a:r>
              <a:rPr lang="en-US" sz="2000" dirty="0">
                <a:latin typeface="+mn-lt"/>
              </a:rPr>
              <a:t>Can be signed, authenticated, etc.</a:t>
            </a:r>
          </a:p>
          <a:p>
            <a:r>
              <a:rPr lang="en-US" sz="2000" dirty="0">
                <a:latin typeface="+mn-lt"/>
              </a:rPr>
              <a:t>Requires human-readable representation of the data contents</a:t>
            </a:r>
          </a:p>
        </p:txBody>
      </p:sp>
      <p:graphicFrame>
        <p:nvGraphicFramePr>
          <p:cNvPr id="5" name="Diagram 4"/>
          <p:cNvGraphicFramePr/>
          <p:nvPr/>
        </p:nvGraphicFramePr>
        <p:xfrm>
          <a:off x="7355160" y="868402"/>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25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7"/>
          <p:cNvSpPr>
            <a:spLocks/>
          </p:cNvSpPr>
          <p:nvPr/>
        </p:nvSpPr>
        <p:spPr bwMode="auto">
          <a:xfrm>
            <a:off x="2208355" y="25086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1714500" y="1275607"/>
            <a:ext cx="2628900" cy="975122"/>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effectLst/>
              </a:rPr>
              <a:t>Composition Resource</a:t>
            </a:r>
          </a:p>
        </p:txBody>
      </p:sp>
      <p:sp>
        <p:nvSpPr>
          <p:cNvPr id="24" name="TextBox 23"/>
          <p:cNvSpPr txBox="1"/>
          <p:nvPr/>
        </p:nvSpPr>
        <p:spPr>
          <a:xfrm>
            <a:off x="1776822"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26" name="AutoShape 7"/>
          <p:cNvSpPr>
            <a:spLocks/>
          </p:cNvSpPr>
          <p:nvPr/>
        </p:nvSpPr>
        <p:spPr bwMode="auto">
          <a:xfrm>
            <a:off x="2209546" y="3074789"/>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227659" y="425648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227659" y="3657600"/>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235774" y="2901033"/>
            <a:ext cx="1707375" cy="292725"/>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4972050" y="1247573"/>
            <a:ext cx="2082621" cy="3754874"/>
          </a:xfrm>
          <a:prstGeom prst="rect">
            <a:avLst/>
          </a:prstGeom>
          <a:noFill/>
        </p:spPr>
        <p:txBody>
          <a:bodyPr wrap="none" rtlCol="0">
            <a:spAutoFit/>
          </a:bodyPr>
          <a:lstStyle/>
          <a:p>
            <a:r>
              <a:rPr lang="en-US" sz="1400" dirty="0"/>
              <a:t>&lt;Bundle&gt;</a:t>
            </a:r>
          </a:p>
          <a:p>
            <a:r>
              <a:rPr lang="en-US" sz="1400" dirty="0"/>
              <a:t>    &lt;entry&gt;</a:t>
            </a:r>
          </a:p>
          <a:p>
            <a:r>
              <a:rPr lang="en-US" sz="1400" dirty="0"/>
              <a:t>          &lt;</a:t>
            </a:r>
            <a:r>
              <a:rPr lang="en-US" sz="1400" b="1" dirty="0"/>
              <a:t>Composition</a:t>
            </a:r>
            <a:r>
              <a:rPr lang="en-US" sz="1400" dirty="0"/>
              <a:t> /&gt;</a:t>
            </a:r>
          </a:p>
          <a:p>
            <a:r>
              <a:rPr lang="en-US" sz="1400" dirty="0"/>
              <a:t>   &lt;/entry&gt; </a:t>
            </a:r>
          </a:p>
          <a:p>
            <a:r>
              <a:rPr lang="en-US" sz="1400" dirty="0"/>
              <a:t>   &lt;entry&gt;</a:t>
            </a:r>
          </a:p>
          <a:p>
            <a:r>
              <a:rPr lang="en-US" sz="1400" dirty="0"/>
              <a:t>          &lt;Observation /&gt;</a:t>
            </a:r>
          </a:p>
          <a:p>
            <a:r>
              <a:rPr lang="en-US" sz="1400" dirty="0"/>
              <a:t>   &lt;/entry&gt;</a:t>
            </a:r>
          </a:p>
          <a:p>
            <a:r>
              <a:rPr lang="en-US" sz="1400" dirty="0"/>
              <a:t>   &lt;entry&gt;</a:t>
            </a:r>
          </a:p>
          <a:p>
            <a:r>
              <a:rPr lang="en-US" sz="1400" dirty="0"/>
              <a:t>          &lt;Device /&gt;</a:t>
            </a:r>
          </a:p>
          <a:p>
            <a:r>
              <a:rPr lang="en-US" sz="1400" dirty="0"/>
              <a:t>   &lt;/entry&gt;</a:t>
            </a:r>
          </a:p>
          <a:p>
            <a:r>
              <a:rPr lang="en-US" sz="1400" dirty="0"/>
              <a:t>   &lt;entry&gt;</a:t>
            </a:r>
          </a:p>
          <a:p>
            <a:r>
              <a:rPr lang="en-US" sz="1400" dirty="0"/>
              <a:t>          &lt;List/&gt;</a:t>
            </a:r>
          </a:p>
          <a:p>
            <a:r>
              <a:rPr lang="en-US" sz="1400" dirty="0"/>
              <a:t>   &lt;/entry&gt;</a:t>
            </a:r>
          </a:p>
          <a:p>
            <a:r>
              <a:rPr lang="en-US" sz="1400" dirty="0"/>
              <a:t>   &lt;entry&gt;</a:t>
            </a:r>
          </a:p>
          <a:p>
            <a:r>
              <a:rPr lang="en-US" sz="1400" dirty="0"/>
              <a:t>          &lt;Condition/&gt;</a:t>
            </a:r>
          </a:p>
          <a:p>
            <a:r>
              <a:rPr lang="en-US" sz="1400" dirty="0"/>
              <a:t>   &lt;/entry&gt;</a:t>
            </a:r>
          </a:p>
          <a:p>
            <a:r>
              <a:rPr lang="en-US" sz="1400" dirty="0"/>
              <a:t>&lt;/Bundle&gt;</a:t>
            </a:r>
          </a:p>
        </p:txBody>
      </p:sp>
      <p:sp>
        <p:nvSpPr>
          <p:cNvPr id="39" name="Freeform 38"/>
          <p:cNvSpPr/>
          <p:nvPr/>
        </p:nvSpPr>
        <p:spPr bwMode="auto">
          <a:xfrm>
            <a:off x="6656679" y="1820637"/>
            <a:ext cx="144171"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6566280" y="1936989"/>
            <a:ext cx="910895" cy="178363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3005826" y="2184797"/>
            <a:ext cx="0" cy="32385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2514600" y="2914651"/>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rot="17992763">
            <a:off x="6210465" y="3697152"/>
            <a:ext cx="388589" cy="637817"/>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p>
        </p:txBody>
      </p:sp>
      <p:sp>
        <p:nvSpPr>
          <p:cNvPr id="21" name="TextBox 20"/>
          <p:cNvSpPr txBox="1"/>
          <p:nvPr/>
        </p:nvSpPr>
        <p:spPr>
          <a:xfrm>
            <a:off x="2661354"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a:t>Attester</a:t>
            </a:r>
          </a:p>
        </p:txBody>
      </p:sp>
      <p:sp>
        <p:nvSpPr>
          <p:cNvPr id="32" name="TextBox 31"/>
          <p:cNvSpPr txBox="1"/>
          <p:nvPr/>
        </p:nvSpPr>
        <p:spPr>
          <a:xfrm>
            <a:off x="1776822" y="1503649"/>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Metadata</a:t>
            </a:r>
          </a:p>
        </p:txBody>
      </p:sp>
      <p:cxnSp>
        <p:nvCxnSpPr>
          <p:cNvPr id="33" name="Straight Arrow Connector 32"/>
          <p:cNvCxnSpPr/>
          <p:nvPr/>
        </p:nvCxnSpPr>
        <p:spPr bwMode="auto">
          <a:xfrm>
            <a:off x="2514600" y="4095072"/>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6471896" y="2540079"/>
            <a:ext cx="258471" cy="57745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3545886"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35" name="TextBox 34"/>
          <p:cNvSpPr txBox="1"/>
          <p:nvPr/>
        </p:nvSpPr>
        <p:spPr>
          <a:xfrm>
            <a:off x="2681790"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cxnSp>
        <p:nvCxnSpPr>
          <p:cNvPr id="37" name="Elbow Connector 36"/>
          <p:cNvCxnSpPr>
            <a:stCxn id="29" idx="2"/>
            <a:endCxn id="24" idx="0"/>
          </p:cNvCxnSpPr>
          <p:nvPr/>
        </p:nvCxnSpPr>
        <p:spPr bwMode="auto">
          <a:xfrm rot="5400000">
            <a:off x="2891806" y="964146"/>
            <a:ext cx="282049" cy="1769064"/>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3344290" y="1416630"/>
            <a:ext cx="282049" cy="864096"/>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Title 3"/>
          <p:cNvSpPr>
            <a:spLocks noGrp="1"/>
          </p:cNvSpPr>
          <p:nvPr>
            <p:ph type="title"/>
          </p:nvPr>
        </p:nvSpPr>
        <p:spPr/>
        <p:txBody>
          <a:bodyPr/>
          <a:lstStyle/>
          <a:p>
            <a:r>
              <a:rPr lang="en-US" dirty="0" smtClean="0"/>
              <a:t>Documents are Bundles</a:t>
            </a:r>
            <a:endParaRPr lang="en-US" dirty="0"/>
          </a:p>
        </p:txBody>
      </p:sp>
      <p:graphicFrame>
        <p:nvGraphicFramePr>
          <p:cNvPr id="46" name="Diagram 45"/>
          <p:cNvGraphicFramePr/>
          <p:nvPr/>
        </p:nvGraphicFramePr>
        <p:xfrm>
          <a:off x="7355160" y="868402"/>
          <a:ext cx="1331640" cy="1157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6765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Messages</a:t>
            </a:r>
            <a:endParaRPr lang="en-CA" dirty="0"/>
          </a:p>
        </p:txBody>
      </p:sp>
      <p:sp>
        <p:nvSpPr>
          <p:cNvPr id="3" name="Content Placeholder 2"/>
          <p:cNvSpPr>
            <a:spLocks noGrp="1"/>
          </p:cNvSpPr>
          <p:nvPr>
            <p:ph type="body" sz="quarter" idx="13"/>
          </p:nvPr>
        </p:nvSpPr>
        <p:spPr>
          <a:prstGeom prst="rect">
            <a:avLst/>
          </a:prstGeom>
        </p:spPr>
        <p:txBody>
          <a:bodyPr>
            <a:noAutofit/>
          </a:bodyPr>
          <a:lstStyle/>
          <a:p>
            <a:r>
              <a:rPr lang="en-US" dirty="0">
                <a:latin typeface="+mn-lt"/>
              </a:rPr>
              <a:t>Similar to v2 and v3 messaging</a:t>
            </a:r>
          </a:p>
          <a:p>
            <a:r>
              <a:rPr lang="en-US" dirty="0">
                <a:latin typeface="+mn-lt"/>
              </a:rPr>
              <a:t>Also a collection of resources</a:t>
            </a:r>
          </a:p>
          <a:p>
            <a:pPr lvl="1"/>
            <a:r>
              <a:rPr lang="en-US" dirty="0">
                <a:latin typeface="+mn-lt"/>
              </a:rPr>
              <a:t>Sent as a Bundle </a:t>
            </a:r>
            <a:r>
              <a:rPr lang="en-US" sz="1600" b="1" dirty="0">
                <a:latin typeface="+mn-lt"/>
              </a:rPr>
              <a:t>(FHIR Resource)</a:t>
            </a:r>
            <a:endParaRPr lang="en-US" sz="1600" dirty="0">
              <a:latin typeface="+mn-lt"/>
            </a:endParaRPr>
          </a:p>
          <a:p>
            <a:r>
              <a:rPr lang="en-US" dirty="0">
                <a:latin typeface="+mn-lt"/>
              </a:rPr>
              <a:t>Allows for request and response behavior and payloads</a:t>
            </a:r>
          </a:p>
          <a:p>
            <a:r>
              <a:rPr lang="en-US" dirty="0">
                <a:latin typeface="+mn-lt"/>
              </a:rPr>
              <a:t>Event-driven</a:t>
            </a:r>
          </a:p>
          <a:p>
            <a:pPr lvl="1"/>
            <a:r>
              <a:rPr lang="en-US" dirty="0">
                <a:latin typeface="+mn-lt"/>
              </a:rPr>
              <a:t>e.g. Send lab order, get back result</a:t>
            </a:r>
          </a:p>
          <a:p>
            <a:r>
              <a:rPr lang="en-US" dirty="0">
                <a:latin typeface="+mn-lt"/>
              </a:rPr>
              <a:t>Can be asynchronous</a:t>
            </a:r>
          </a:p>
        </p:txBody>
      </p:sp>
      <p:graphicFrame>
        <p:nvGraphicFramePr>
          <p:cNvPr id="5" name="Diagram 4"/>
          <p:cNvGraphicFramePr/>
          <p:nvPr/>
        </p:nvGraphicFramePr>
        <p:xfrm>
          <a:off x="7355160" y="861432"/>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149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7"/>
          <p:cNvSpPr>
            <a:spLocks/>
          </p:cNvSpPr>
          <p:nvPr/>
        </p:nvSpPr>
        <p:spPr bwMode="auto">
          <a:xfrm>
            <a:off x="2208355" y="25086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smtClean="0">
                <a:latin typeface="Calibri" charset="0"/>
                <a:ea typeface="ＭＳ Ｐゴシック" charset="0"/>
                <a:cs typeface="Calibri" charset="0"/>
                <a:sym typeface="Calibri" charset="0"/>
              </a:rPr>
              <a:t>Practitioner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1714500" y="1275607"/>
            <a:ext cx="2628900" cy="975122"/>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err="1" smtClean="0">
                <a:effectLst/>
              </a:rPr>
              <a:t>MessageHeader</a:t>
            </a:r>
            <a:r>
              <a:rPr lang="en-US" sz="1350" dirty="0" smtClean="0">
                <a:effectLst/>
              </a:rPr>
              <a:t> Resource</a:t>
            </a:r>
            <a:endParaRPr lang="en-US" sz="1350" dirty="0">
              <a:effectLst/>
            </a:endParaRPr>
          </a:p>
        </p:txBody>
      </p:sp>
      <p:sp>
        <p:nvSpPr>
          <p:cNvPr id="24" name="TextBox 23"/>
          <p:cNvSpPr txBox="1"/>
          <p:nvPr/>
        </p:nvSpPr>
        <p:spPr>
          <a:xfrm>
            <a:off x="1776822"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Response</a:t>
            </a:r>
            <a:endParaRPr lang="en-US" sz="1350" dirty="0"/>
          </a:p>
        </p:txBody>
      </p:sp>
      <p:sp>
        <p:nvSpPr>
          <p:cNvPr id="26" name="AutoShape 7"/>
          <p:cNvSpPr>
            <a:spLocks/>
          </p:cNvSpPr>
          <p:nvPr/>
        </p:nvSpPr>
        <p:spPr bwMode="auto">
          <a:xfrm>
            <a:off x="2209546" y="3074789"/>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err="1" smtClean="0">
                <a:latin typeface="Calibri" charset="0"/>
                <a:ea typeface="ＭＳ Ｐゴシック" charset="0"/>
                <a:cs typeface="Calibri" charset="0"/>
                <a:sym typeface="Calibri" charset="0"/>
              </a:rPr>
              <a:t>OperationOutcome</a:t>
            </a:r>
            <a:endParaRPr lang="en-US" dirty="0" smtClean="0">
              <a:latin typeface="Calibri" charset="0"/>
              <a:ea typeface="ＭＳ Ｐゴシック" charset="0"/>
              <a:cs typeface="Calibri" charset="0"/>
              <a:sym typeface="Calibri" charset="0"/>
            </a:endParaRPr>
          </a:p>
          <a:p>
            <a:r>
              <a:rPr lang="en-US" dirty="0" smtClean="0">
                <a:latin typeface="Calibri" charset="0"/>
                <a:ea typeface="ＭＳ Ｐゴシック" charset="0"/>
                <a:cs typeface="Calibri" charset="0"/>
                <a:sym typeface="Calibri" charset="0"/>
              </a:rPr>
              <a:t>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2227659" y="3657600"/>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4972050" y="1247573"/>
            <a:ext cx="2451312" cy="3108543"/>
          </a:xfrm>
          <a:prstGeom prst="rect">
            <a:avLst/>
          </a:prstGeom>
          <a:noFill/>
        </p:spPr>
        <p:txBody>
          <a:bodyPr wrap="none" rtlCol="0">
            <a:spAutoFit/>
          </a:bodyPr>
          <a:lstStyle/>
          <a:p>
            <a:r>
              <a:rPr lang="en-US" sz="1400" dirty="0"/>
              <a:t>&lt;Bundle&gt;</a:t>
            </a:r>
          </a:p>
          <a:p>
            <a:r>
              <a:rPr lang="en-US" sz="1400" dirty="0"/>
              <a:t>    &lt;entry&gt;</a:t>
            </a:r>
          </a:p>
          <a:p>
            <a:r>
              <a:rPr lang="en-US" sz="1400" dirty="0"/>
              <a:t>          </a:t>
            </a:r>
            <a:r>
              <a:rPr lang="en-US" sz="1400" dirty="0" smtClean="0"/>
              <a:t>&lt;</a:t>
            </a:r>
            <a:r>
              <a:rPr lang="en-US" sz="1400" b="1" dirty="0" err="1" smtClean="0"/>
              <a:t>MessageHeader</a:t>
            </a:r>
            <a:r>
              <a:rPr lang="en-US" sz="1400" dirty="0" smtClean="0"/>
              <a:t>/&gt;</a:t>
            </a:r>
            <a:endParaRPr lang="en-US" sz="1400" dirty="0"/>
          </a:p>
          <a:p>
            <a:r>
              <a:rPr lang="en-US" sz="1400" dirty="0"/>
              <a:t>   &lt;/entry&gt; </a:t>
            </a:r>
          </a:p>
          <a:p>
            <a:r>
              <a:rPr lang="en-US" sz="1400" dirty="0"/>
              <a:t>   &lt;entry&gt;</a:t>
            </a:r>
          </a:p>
          <a:p>
            <a:r>
              <a:rPr lang="en-US" sz="1400" dirty="0"/>
              <a:t>          </a:t>
            </a:r>
            <a:r>
              <a:rPr lang="en-US" sz="1400" dirty="0" smtClean="0"/>
              <a:t>&lt;Practitioner/&gt;</a:t>
            </a:r>
            <a:endParaRPr lang="en-US" sz="1400" dirty="0"/>
          </a:p>
          <a:p>
            <a:r>
              <a:rPr lang="en-US" sz="1400" dirty="0"/>
              <a:t>   &lt;/entry&gt;</a:t>
            </a:r>
          </a:p>
          <a:p>
            <a:r>
              <a:rPr lang="en-US" sz="1400" dirty="0"/>
              <a:t>   &lt;entry&gt;</a:t>
            </a:r>
          </a:p>
          <a:p>
            <a:r>
              <a:rPr lang="en-US" sz="1400" dirty="0"/>
              <a:t>          </a:t>
            </a:r>
            <a:r>
              <a:rPr lang="en-US" sz="1400" dirty="0" smtClean="0"/>
              <a:t>&lt;</a:t>
            </a:r>
            <a:r>
              <a:rPr lang="en-US" sz="1400" dirty="0" err="1" smtClean="0"/>
              <a:t>OperationOutcome</a:t>
            </a:r>
            <a:r>
              <a:rPr lang="en-US" sz="1400" dirty="0" smtClean="0"/>
              <a:t>/&gt;</a:t>
            </a:r>
            <a:endParaRPr lang="en-US" sz="1400" dirty="0"/>
          </a:p>
          <a:p>
            <a:r>
              <a:rPr lang="en-US" sz="1400" dirty="0"/>
              <a:t>   &lt;/entry</a:t>
            </a:r>
            <a:r>
              <a:rPr lang="en-US" sz="1400" dirty="0" smtClean="0"/>
              <a:t>&gt;</a:t>
            </a:r>
          </a:p>
          <a:p>
            <a:r>
              <a:rPr lang="en-US" sz="1400" dirty="0" smtClean="0"/>
              <a:t>   </a:t>
            </a:r>
            <a:r>
              <a:rPr lang="en-US" sz="1400" dirty="0"/>
              <a:t>&lt;entry&gt;</a:t>
            </a:r>
          </a:p>
          <a:p>
            <a:r>
              <a:rPr lang="en-US" sz="1400" dirty="0"/>
              <a:t>          </a:t>
            </a:r>
            <a:r>
              <a:rPr lang="en-US" sz="1400" dirty="0" smtClean="0"/>
              <a:t>&lt;Device/&gt;</a:t>
            </a:r>
            <a:endParaRPr lang="en-US" sz="1400" dirty="0"/>
          </a:p>
          <a:p>
            <a:r>
              <a:rPr lang="en-US" sz="1400" dirty="0"/>
              <a:t>   &lt;/entry&gt;</a:t>
            </a:r>
          </a:p>
          <a:p>
            <a:r>
              <a:rPr lang="en-US" sz="1400" dirty="0"/>
              <a:t>&lt;/Bundle&gt;</a:t>
            </a:r>
          </a:p>
        </p:txBody>
      </p:sp>
      <p:sp>
        <p:nvSpPr>
          <p:cNvPr id="41" name="Freeform 40"/>
          <p:cNvSpPr/>
          <p:nvPr/>
        </p:nvSpPr>
        <p:spPr bwMode="auto">
          <a:xfrm rot="658787">
            <a:off x="6697276" y="2030555"/>
            <a:ext cx="910895" cy="178363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cxnSp>
        <p:nvCxnSpPr>
          <p:cNvPr id="43" name="Straight Arrow Connector 42"/>
          <p:cNvCxnSpPr>
            <a:stCxn id="22" idx="2"/>
          </p:cNvCxnSpPr>
          <p:nvPr/>
        </p:nvCxnSpPr>
        <p:spPr bwMode="auto">
          <a:xfrm>
            <a:off x="3028950" y="2250729"/>
            <a:ext cx="0" cy="257918"/>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21" name="TextBox 20"/>
          <p:cNvSpPr txBox="1"/>
          <p:nvPr/>
        </p:nvSpPr>
        <p:spPr>
          <a:xfrm>
            <a:off x="2661354" y="1503650"/>
            <a:ext cx="829968"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Sender</a:t>
            </a:r>
            <a:endParaRPr lang="en-US" sz="1350" dirty="0"/>
          </a:p>
        </p:txBody>
      </p:sp>
      <p:sp>
        <p:nvSpPr>
          <p:cNvPr id="32" name="TextBox 31"/>
          <p:cNvSpPr txBox="1"/>
          <p:nvPr/>
        </p:nvSpPr>
        <p:spPr>
          <a:xfrm>
            <a:off x="1776822" y="1503649"/>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Metadata</a:t>
            </a:r>
          </a:p>
        </p:txBody>
      </p:sp>
      <p:sp>
        <p:nvSpPr>
          <p:cNvPr id="34" name="Freeform 33"/>
          <p:cNvSpPr/>
          <p:nvPr/>
        </p:nvSpPr>
        <p:spPr bwMode="auto">
          <a:xfrm rot="804821">
            <a:off x="6813347" y="2005658"/>
            <a:ext cx="258471" cy="1028385"/>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3632904" y="1503650"/>
            <a:ext cx="655932" cy="20400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Author</a:t>
            </a:r>
            <a:endParaRPr lang="en-US" sz="1350" dirty="0"/>
          </a:p>
        </p:txBody>
      </p:sp>
      <p:sp>
        <p:nvSpPr>
          <p:cNvPr id="35" name="TextBox 34"/>
          <p:cNvSpPr txBox="1"/>
          <p:nvPr/>
        </p:nvSpPr>
        <p:spPr>
          <a:xfrm>
            <a:off x="2681790"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Focus</a:t>
            </a:r>
            <a:endParaRPr lang="en-US" sz="1350" dirty="0"/>
          </a:p>
        </p:txBody>
      </p:sp>
      <p:sp>
        <p:nvSpPr>
          <p:cNvPr id="4" name="Title 3"/>
          <p:cNvSpPr>
            <a:spLocks noGrp="1"/>
          </p:cNvSpPr>
          <p:nvPr>
            <p:ph type="title"/>
          </p:nvPr>
        </p:nvSpPr>
        <p:spPr/>
        <p:txBody>
          <a:bodyPr/>
          <a:lstStyle/>
          <a:p>
            <a:r>
              <a:rPr lang="en-US" dirty="0" smtClean="0"/>
              <a:t>Messages are Bundles</a:t>
            </a:r>
            <a:endParaRPr lang="en-US" dirty="0"/>
          </a:p>
        </p:txBody>
      </p:sp>
      <p:graphicFrame>
        <p:nvGraphicFramePr>
          <p:cNvPr id="25" name="Diagram 24"/>
          <p:cNvGraphicFramePr/>
          <p:nvPr/>
        </p:nvGraphicFramePr>
        <p:xfrm>
          <a:off x="7355160" y="861432"/>
          <a:ext cx="1331640" cy="1157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Freeform 39"/>
          <p:cNvSpPr/>
          <p:nvPr/>
        </p:nvSpPr>
        <p:spPr bwMode="auto">
          <a:xfrm rot="804821">
            <a:off x="6667525" y="1984841"/>
            <a:ext cx="157608" cy="385866"/>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Tree>
    <p:extLst>
      <p:ext uri="{BB962C8B-B14F-4D97-AF65-F5344CB8AC3E}">
        <p14:creationId xmlns:p14="http://schemas.microsoft.com/office/powerpoint/2010/main" val="1996065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Service Oriented Architecture (SOA)</a:t>
            </a:r>
            <a:endParaRPr lang="en-CA" dirty="0"/>
          </a:p>
        </p:txBody>
      </p:sp>
      <p:sp>
        <p:nvSpPr>
          <p:cNvPr id="3" name="Content Placeholder 2"/>
          <p:cNvSpPr>
            <a:spLocks noGrp="1"/>
          </p:cNvSpPr>
          <p:nvPr>
            <p:ph type="body" sz="quarter" idx="13"/>
          </p:nvPr>
        </p:nvSpPr>
        <p:spPr>
          <a:prstGeom prst="rect">
            <a:avLst/>
          </a:prstGeom>
        </p:spPr>
        <p:txBody>
          <a:bodyPr>
            <a:noAutofit/>
          </a:bodyPr>
          <a:lstStyle/>
          <a:p>
            <a:pPr marL="0" indent="0">
              <a:buNone/>
            </a:pPr>
            <a:r>
              <a:rPr lang="en-US" sz="2000" dirty="0">
                <a:latin typeface="+mn-lt"/>
              </a:rPr>
              <a:t>Combination of previous paradigms </a:t>
            </a:r>
          </a:p>
          <a:p>
            <a:pPr lvl="1"/>
            <a:r>
              <a:rPr lang="en-US" sz="1800" dirty="0">
                <a:latin typeface="+mn-lt"/>
              </a:rPr>
              <a:t>(based on SOA principles)</a:t>
            </a:r>
          </a:p>
          <a:p>
            <a:pPr lvl="2"/>
            <a:r>
              <a:rPr lang="en-US" sz="1800" dirty="0">
                <a:latin typeface="+mn-lt"/>
              </a:rPr>
              <a:t>loose coupling, service abstraction, reusability, autonomy,    </a:t>
            </a:r>
            <a:br>
              <a:rPr lang="en-US" sz="1800" dirty="0">
                <a:latin typeface="+mn-lt"/>
              </a:rPr>
            </a:br>
            <a:r>
              <a:rPr lang="en-US" sz="1800" dirty="0">
                <a:latin typeface="+mn-lt"/>
              </a:rPr>
              <a:t>statelessness, discoverability, composability, interoperability</a:t>
            </a:r>
          </a:p>
          <a:p>
            <a:pPr lvl="1"/>
            <a:r>
              <a:rPr lang="en-US" sz="1800" dirty="0">
                <a:latin typeface="+mn-lt"/>
              </a:rPr>
              <a:t>Ultra complex workflows</a:t>
            </a:r>
          </a:p>
          <a:p>
            <a:pPr lvl="1"/>
            <a:r>
              <a:rPr lang="en-US" sz="1800" dirty="0">
                <a:latin typeface="+mn-lt"/>
              </a:rPr>
              <a:t>Ultra simple workflows</a:t>
            </a:r>
          </a:p>
          <a:p>
            <a:pPr lvl="1"/>
            <a:r>
              <a:rPr lang="en-US" sz="1800" dirty="0">
                <a:latin typeface="+mn-lt"/>
              </a:rPr>
              <a:t>Individual resources or collections </a:t>
            </a:r>
            <a:r>
              <a:rPr lang="en-US" sz="1600" b="1" dirty="0">
                <a:latin typeface="+mn-lt"/>
              </a:rPr>
              <a:t>(in Bundle, contained resources or other formats)</a:t>
            </a:r>
          </a:p>
          <a:p>
            <a:pPr lvl="1"/>
            <a:r>
              <a:rPr lang="en-US" sz="1800" dirty="0">
                <a:latin typeface="+mn-lt"/>
              </a:rPr>
              <a:t>Use HTTP or other transport protocol</a:t>
            </a:r>
          </a:p>
          <a:p>
            <a:pPr lvl="1"/>
            <a:r>
              <a:rPr lang="en-US" sz="1800" dirty="0">
                <a:latin typeface="+mn-lt"/>
              </a:rPr>
              <a:t>Only constraint is that you’re passing around FHIR resources in some way, shape, manner or form</a:t>
            </a:r>
            <a:endParaRPr lang="en-CA" sz="1800" dirty="0">
              <a:latin typeface="+mn-lt"/>
            </a:endParaRPr>
          </a:p>
        </p:txBody>
      </p:sp>
      <p:graphicFrame>
        <p:nvGraphicFramePr>
          <p:cNvPr id="5" name="Diagram 4"/>
          <p:cNvGraphicFramePr/>
          <p:nvPr>
            <p:extLst/>
          </p:nvPr>
        </p:nvGraphicFramePr>
        <p:xfrm>
          <a:off x="7225748" y="969065"/>
          <a:ext cx="1316935" cy="11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453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type="body" sz="quarter" idx="13"/>
          </p:nvPr>
        </p:nvSpPr>
        <p:spPr>
          <a:prstGeom prst="rect">
            <a:avLst/>
          </a:prstGeom>
        </p:spPr>
        <p:txBody>
          <a:bodyPr/>
          <a:lstStyle/>
          <a:p>
            <a:r>
              <a:rPr lang="en-US" sz="1800" dirty="0"/>
              <a:t>Contain metadata about resources</a:t>
            </a:r>
          </a:p>
          <a:p>
            <a:pPr lvl="1"/>
            <a:r>
              <a:rPr lang="en-US" sz="1500" dirty="0"/>
              <a:t>Beyond ID, version &amp; date</a:t>
            </a:r>
          </a:p>
          <a:p>
            <a:r>
              <a:rPr lang="en-US" sz="1800" dirty="0"/>
              <a:t>Used for different purposes:</a:t>
            </a:r>
          </a:p>
          <a:p>
            <a:pPr lvl="1"/>
            <a:r>
              <a:rPr lang="en-US" sz="1500" dirty="0"/>
              <a:t>Compliance to Profile </a:t>
            </a:r>
          </a:p>
          <a:p>
            <a:pPr lvl="1"/>
            <a:r>
              <a:rPr lang="en-US" sz="1500" dirty="0"/>
              <a:t>Security – e.g. sensitivity of resource</a:t>
            </a:r>
          </a:p>
          <a:p>
            <a:pPr lvl="1"/>
            <a:r>
              <a:rPr lang="en-US" sz="1500" dirty="0"/>
              <a:t>User defined</a:t>
            </a:r>
          </a:p>
          <a:p>
            <a:r>
              <a:rPr lang="en-US" sz="1800" dirty="0"/>
              <a:t>Transported in different ways:</a:t>
            </a:r>
          </a:p>
          <a:p>
            <a:pPr lvl="1"/>
            <a:r>
              <a:rPr lang="en-US" sz="1500" dirty="0"/>
              <a:t>REST – as an HTTP header</a:t>
            </a:r>
          </a:p>
          <a:p>
            <a:pPr lvl="1"/>
            <a:r>
              <a:rPr lang="en-US" sz="1500" dirty="0"/>
              <a:t>In a </a:t>
            </a:r>
            <a:r>
              <a:rPr lang="en-US" sz="1500" dirty="0" smtClean="0"/>
              <a:t>Bundle </a:t>
            </a:r>
            <a:r>
              <a:rPr lang="en-US" sz="1500" dirty="0"/>
              <a:t>(document, message, transaction) - in the metadata  element of the resource or the </a:t>
            </a:r>
            <a:r>
              <a:rPr lang="en-US" sz="1500" dirty="0" smtClean="0"/>
              <a:t>Bundle</a:t>
            </a:r>
            <a:endParaRPr lang="en-US" sz="1500" dirty="0"/>
          </a:p>
        </p:txBody>
      </p:sp>
    </p:spTree>
    <p:extLst>
      <p:ext uri="{BB962C8B-B14F-4D97-AF65-F5344CB8AC3E}">
        <p14:creationId xmlns:p14="http://schemas.microsoft.com/office/powerpoint/2010/main" val="14520109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type="body" sz="quarter" idx="13"/>
          </p:nvPr>
        </p:nvSpPr>
        <p:spPr>
          <a:prstGeom prst="rect">
            <a:avLst/>
          </a:prstGeom>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Tree>
    <p:extLst>
      <p:ext uri="{BB962C8B-B14F-4D97-AF65-F5344CB8AC3E}">
        <p14:creationId xmlns:p14="http://schemas.microsoft.com/office/powerpoint/2010/main" val="302680004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Framework</a:t>
            </a:r>
            <a:br>
              <a:rPr lang="en-US" dirty="0" smtClean="0"/>
            </a:br>
            <a:r>
              <a:rPr lang="en-US" sz="1600" b="0" dirty="0">
                <a:hlinkClick r:id="rId2"/>
              </a:rPr>
              <a:t>http://</a:t>
            </a:r>
            <a:r>
              <a:rPr lang="en-US" sz="1600" b="0" dirty="0" smtClean="0">
                <a:hlinkClick r:id="rId2"/>
              </a:rPr>
              <a:t>hl7.org/implement/standards/fhir/operations.html</a:t>
            </a:r>
            <a:endParaRPr lang="en-US" sz="1600" b="0" dirty="0"/>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400" dirty="0"/>
              <a:t>The RPC of REST</a:t>
            </a:r>
          </a:p>
          <a:p>
            <a:r>
              <a:rPr lang="en-US" sz="2400" dirty="0"/>
              <a:t>Uses syntax: $operation</a:t>
            </a:r>
          </a:p>
          <a:p>
            <a:r>
              <a:rPr lang="en-US" sz="2400" dirty="0"/>
              <a:t>Examples in spec</a:t>
            </a:r>
          </a:p>
          <a:p>
            <a:pPr lvl="1"/>
            <a:r>
              <a:rPr lang="en-US" sz="2000" dirty="0"/>
              <a:t>Get Patient record (</a:t>
            </a:r>
            <a:r>
              <a:rPr lang="en-GB" sz="2000" dirty="0"/>
              <a:t>base]/</a:t>
            </a:r>
            <a:r>
              <a:rPr lang="en-US" sz="2000" dirty="0"/>
              <a:t>Patient/[id]/$everything)</a:t>
            </a:r>
          </a:p>
          <a:p>
            <a:pPr lvl="1"/>
            <a:r>
              <a:rPr lang="en-US" sz="2000" dirty="0"/>
              <a:t>Expand ValueSet (</a:t>
            </a:r>
            <a:r>
              <a:rPr lang="en-GB" sz="2000" dirty="0"/>
              <a:t>[base]/ValueSet/$expand)</a:t>
            </a:r>
            <a:endParaRPr lang="en-US" sz="2000" dirty="0"/>
          </a:p>
          <a:p>
            <a:pPr lvl="1"/>
            <a:r>
              <a:rPr lang="en-US" sz="2000" dirty="0"/>
              <a:t>Fetch Encounter’s related data ([base]/Encounter/[id]/$everything)</a:t>
            </a:r>
          </a:p>
          <a:p>
            <a:r>
              <a:rPr lang="en-US" sz="2400" dirty="0"/>
              <a:t>Uses </a:t>
            </a:r>
            <a:r>
              <a:rPr lang="en-US" sz="2400" dirty="0" smtClean="0"/>
              <a:t>Parameter </a:t>
            </a:r>
            <a:r>
              <a:rPr lang="en-US" sz="2400" dirty="0"/>
              <a:t>resources to define Inputs &amp; </a:t>
            </a:r>
            <a:r>
              <a:rPr lang="en-US" sz="2400" dirty="0" smtClean="0"/>
              <a:t>Outputs</a:t>
            </a:r>
            <a:endParaRPr lang="en-US" sz="2400" dirty="0"/>
          </a:p>
        </p:txBody>
      </p:sp>
    </p:spTree>
    <p:extLst>
      <p:ext uri="{BB962C8B-B14F-4D97-AF65-F5344CB8AC3E}">
        <p14:creationId xmlns:p14="http://schemas.microsoft.com/office/powerpoint/2010/main" val="35298095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type="body" sz="quarter" idx="13"/>
          </p:nvPr>
        </p:nvSpPr>
        <p:spPr>
          <a:prstGeom prst="rect">
            <a:avLst/>
          </a:prstGeom>
        </p:spPr>
        <p:txBody>
          <a:bodyPr/>
          <a:lstStyle/>
          <a:p>
            <a:r>
              <a:rPr lang="en-US" sz="2800" noProof="0" dirty="0"/>
              <a:t>Works relatively well within institutions</a:t>
            </a:r>
          </a:p>
          <a:p>
            <a:r>
              <a:rPr lang="en-US" sz="2800" noProof="0" dirty="0"/>
              <a:t>But</a:t>
            </a:r>
          </a:p>
          <a:p>
            <a:pPr lvl="1"/>
            <a:r>
              <a:rPr lang="en-US" sz="2400" noProof="0" dirty="0"/>
              <a:t>Legacy, custom syntax (learning curve, tools)</a:t>
            </a:r>
          </a:p>
          <a:p>
            <a:pPr lvl="1"/>
            <a:r>
              <a:rPr lang="en-US" sz="2400" noProof="0" dirty="0"/>
              <a:t>Messaging design limits architectures</a:t>
            </a:r>
          </a:p>
          <a:p>
            <a:pPr lvl="1"/>
            <a:r>
              <a:rPr lang="en-US" sz="2400" noProof="0" dirty="0"/>
              <a:t>Doesn’t scale well across organization boundaries</a:t>
            </a:r>
          </a:p>
          <a:p>
            <a:pPr lvl="1"/>
            <a:r>
              <a:rPr lang="en-US" sz="2400" noProof="0" dirty="0"/>
              <a:t>Security/privacy infrastructure is minimal</a:t>
            </a:r>
          </a:p>
          <a:p>
            <a:pPr lvl="1"/>
            <a:r>
              <a:rPr lang="en-US" sz="2400" noProof="0" dirty="0"/>
              <a:t>A potpourri of segments and fields with no means to distinguish the common from edge case</a:t>
            </a:r>
          </a:p>
        </p:txBody>
      </p:sp>
    </p:spTree>
    <p:extLst>
      <p:ext uri="{BB962C8B-B14F-4D97-AF65-F5344CB8AC3E}">
        <p14:creationId xmlns:p14="http://schemas.microsoft.com/office/powerpoint/2010/main" val="606347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4294967295"/>
          </p:nvPr>
        </p:nvSpPr>
        <p:spPr>
          <a:xfrm>
            <a:off x="683568" y="1329612"/>
            <a:ext cx="6704502" cy="3386312"/>
          </a:xfrm>
          <a:prstGeom prst="rect">
            <a:avLst/>
          </a:prstGeom>
        </p:spPr>
        <p:txBody>
          <a:bodyPr/>
          <a:lstStyle/>
          <a:p>
            <a:r>
              <a:rPr lang="en-AU" sz="2100" dirty="0"/>
              <a:t>Example: </a:t>
            </a:r>
          </a:p>
          <a:p>
            <a:pPr lvl="1"/>
            <a:r>
              <a:rPr lang="en-AU" sz="1800" dirty="0"/>
              <a:t>A device that monitors a patient %0</a:t>
            </a:r>
            <a:r>
              <a:rPr lang="en-AU" sz="1800" baseline="-25000" dirty="0"/>
              <a:t>2</a:t>
            </a:r>
            <a:r>
              <a:rPr lang="en-AU" sz="1800" dirty="0"/>
              <a:t> Sat</a:t>
            </a:r>
          </a:p>
          <a:p>
            <a:pPr lvl="1"/>
            <a:r>
              <a:rPr lang="en-AU" sz="1800" dirty="0"/>
              <a:t>Raises an alarm on EHR if it’s too low</a:t>
            </a:r>
          </a:p>
          <a:p>
            <a:pPr lvl="1"/>
            <a:r>
              <a:rPr lang="en-AU" sz="1800" dirty="0"/>
              <a:t>EHR can turn the alarm off</a:t>
            </a:r>
          </a:p>
          <a:p>
            <a:r>
              <a:rPr lang="en-AU" sz="2100" dirty="0"/>
              <a:t>RPC:</a:t>
            </a:r>
          </a:p>
          <a:p>
            <a:pPr lvl="1"/>
            <a:r>
              <a:rPr lang="en-AU" sz="1800" dirty="0"/>
              <a:t>POST </a:t>
            </a:r>
            <a:r>
              <a:rPr lang="en-AU" sz="1800" dirty="0">
                <a:hlinkClick r:id="rId2"/>
              </a:rPr>
              <a:t>http://acme.org/devices/turnOffAlarm</a:t>
            </a:r>
            <a:endParaRPr lang="en-AU" sz="1800" dirty="0"/>
          </a:p>
          <a:p>
            <a:pPr lvl="1"/>
            <a:r>
              <a:rPr lang="en-AU" sz="1800" dirty="0"/>
              <a:t>Parameters: device id, alarm id</a:t>
            </a:r>
          </a:p>
          <a:p>
            <a:r>
              <a:rPr lang="en-AU" sz="2100" dirty="0"/>
              <a:t>REST (not FHIR):</a:t>
            </a:r>
          </a:p>
          <a:p>
            <a:pPr lvl="1"/>
            <a:r>
              <a:rPr lang="en-AU" sz="1800" dirty="0"/>
              <a:t>POST </a:t>
            </a:r>
            <a:r>
              <a:rPr lang="en-AU" sz="1800" dirty="0">
                <a:hlinkClick r:id="rId3" invalidUrl="http://acme.org/devices/[deviceid]/[alarmid"/>
              </a:rPr>
              <a:t>http://acme.org/devices/[deviceid]/[alarmid</a:t>
            </a:r>
            <a:r>
              <a:rPr lang="en-AU" sz="1800" dirty="0"/>
              <a:t>]</a:t>
            </a:r>
          </a:p>
          <a:p>
            <a:pPr lvl="1"/>
            <a:r>
              <a:rPr lang="en-AU" sz="1800" dirty="0"/>
              <a:t>Content: data to say “Alarm is off” </a:t>
            </a:r>
          </a:p>
        </p:txBody>
      </p:sp>
    </p:spTree>
    <p:extLst>
      <p:ext uri="{BB962C8B-B14F-4D97-AF65-F5344CB8AC3E}">
        <p14:creationId xmlns:p14="http://schemas.microsoft.com/office/powerpoint/2010/main" val="1693130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1547665" y="938209"/>
            <a:ext cx="5175561" cy="3880436"/>
          </a:xfrm>
          <a:prstGeom prst="rect">
            <a:avLst/>
          </a:prstGeom>
        </p:spPr>
      </p:pic>
    </p:spTree>
    <p:extLst>
      <p:ext uri="{BB962C8B-B14F-4D97-AF65-F5344CB8AC3E}">
        <p14:creationId xmlns:p14="http://schemas.microsoft.com/office/powerpoint/2010/main" val="4010804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FHIR Profiling</a:t>
            </a:r>
            <a:endParaRPr lang="en-US" dirty="0"/>
          </a:p>
        </p:txBody>
      </p:sp>
      <p:sp>
        <p:nvSpPr>
          <p:cNvPr id="4" name="Footer Placeholder 3"/>
          <p:cNvSpPr>
            <a:spLocks noGrp="1"/>
          </p:cNvSpPr>
          <p:nvPr>
            <p:ph type="ftr" sz="quarter" idx="10"/>
          </p:nvPr>
        </p:nvSpPr>
        <p:spPr/>
        <p:txBody>
          <a:bodyPr/>
          <a:lstStyle/>
          <a:p>
            <a:r>
              <a:rPr lang="en-CA" b="1" smtClean="0"/>
              <a:t>© 2020 Health Level Seven ® International. All Rights Reserved. Published under the Creative Commons 3.0 Attribution Unported license</a:t>
            </a:r>
            <a:endParaRPr lang="en-US" b="1" dirty="0"/>
          </a:p>
        </p:txBody>
      </p:sp>
      <p:sp>
        <p:nvSpPr>
          <p:cNvPr id="5" name="Slide Number Placeholder 4"/>
          <p:cNvSpPr>
            <a:spLocks noGrp="1"/>
          </p:cNvSpPr>
          <p:nvPr>
            <p:ph type="sldNum" sz="quarter" idx="11"/>
          </p:nvPr>
        </p:nvSpPr>
        <p:spPr/>
        <p:txBody>
          <a:bodyPr/>
          <a:lstStyle/>
          <a:p>
            <a:fld id="{6CACE926-AEF5-4BFE-8BD7-24414108CB7B}" type="slidenum">
              <a:rPr lang="en-US" altLang="en-US" smtClean="0"/>
              <a:pPr/>
              <a:t>92</a:t>
            </a:fld>
            <a:endParaRPr lang="en-US" altLang="en-US" dirty="0"/>
          </a:p>
        </p:txBody>
      </p:sp>
    </p:spTree>
    <p:extLst>
      <p:ext uri="{BB962C8B-B14F-4D97-AF65-F5344CB8AC3E}">
        <p14:creationId xmlns:p14="http://schemas.microsoft.com/office/powerpoint/2010/main" val="3284435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endParaRPr lang="en-US" dirty="0"/>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000" dirty="0"/>
              <a:t>Many different contexts in healthcare, but a single set of Resources</a:t>
            </a:r>
          </a:p>
          <a:p>
            <a:r>
              <a:rPr lang="en-US" sz="2000" dirty="0"/>
              <a:t>Need to be able to describe restrictions based on use and context</a:t>
            </a:r>
          </a:p>
          <a:p>
            <a:r>
              <a:rPr lang="en-US" sz="2000" dirty="0"/>
              <a:t>Allow for these usage statements to be:</a:t>
            </a:r>
          </a:p>
          <a:p>
            <a:pPr lvl="1"/>
            <a:r>
              <a:rPr lang="en-US" sz="1800" dirty="0"/>
              <a:t>Authored in a structured manner</a:t>
            </a:r>
          </a:p>
          <a:p>
            <a:pPr lvl="1"/>
            <a:r>
              <a:rPr lang="en-US" sz="1800" dirty="0"/>
              <a:t>Published in a repository</a:t>
            </a:r>
          </a:p>
          <a:p>
            <a:pPr lvl="1"/>
            <a:r>
              <a:rPr lang="en-US" sz="1800" dirty="0"/>
              <a:t>Used as the basis for validation, code, report and UI generation.</a:t>
            </a:r>
          </a:p>
          <a:p>
            <a:r>
              <a:rPr lang="en-AU" sz="2000" dirty="0"/>
              <a:t>Profiling is </a:t>
            </a:r>
            <a:r>
              <a:rPr lang="en-AU" sz="2000" dirty="0" smtClean="0"/>
              <a:t>very </a:t>
            </a:r>
            <a:r>
              <a:rPr lang="en-AU" sz="2000" dirty="0"/>
              <a:t>important!</a:t>
            </a:r>
            <a:endParaRPr lang="en-AU" sz="1800" dirty="0"/>
          </a:p>
          <a:p>
            <a:endParaRPr lang="en-US" sz="2100" dirty="0"/>
          </a:p>
        </p:txBody>
      </p:sp>
    </p:spTree>
    <p:extLst>
      <p:ext uri="{BB962C8B-B14F-4D97-AF65-F5344CB8AC3E}">
        <p14:creationId xmlns:p14="http://schemas.microsoft.com/office/powerpoint/2010/main" val="4127608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400" dirty="0"/>
              <a:t>Profiles can serve the same purpose as:</a:t>
            </a:r>
          </a:p>
          <a:p>
            <a:pPr lvl="1"/>
            <a:r>
              <a:rPr lang="en-US" sz="2000" dirty="0"/>
              <a:t>CDA templates &amp; implementation guides</a:t>
            </a:r>
          </a:p>
          <a:p>
            <a:pPr lvl="1"/>
            <a:r>
              <a:rPr lang="en-US" sz="2000" dirty="0"/>
              <a:t>HL7 v2 “static” profiles</a:t>
            </a:r>
          </a:p>
          <a:p>
            <a:pPr lvl="1"/>
            <a:r>
              <a:rPr lang="en-US" sz="2000" dirty="0"/>
              <a:t>CIMI implementation guides</a:t>
            </a:r>
          </a:p>
          <a:p>
            <a:pPr lvl="1"/>
            <a:r>
              <a:rPr lang="en-US" sz="2000" dirty="0"/>
              <a:t>OpenEHR Archetypes &amp; templates</a:t>
            </a:r>
          </a:p>
          <a:p>
            <a:r>
              <a:rPr lang="en-US" sz="2400" dirty="0"/>
              <a:t>Profiles aren’t mandatory for interoperability, but they improve the degree of it</a:t>
            </a:r>
          </a:p>
          <a:p>
            <a:r>
              <a:rPr lang="en-US" sz="2400" dirty="0"/>
              <a:t>Profiles never change meaning of an instance</a:t>
            </a:r>
          </a:p>
        </p:txBody>
      </p:sp>
    </p:spTree>
    <p:extLst>
      <p:ext uri="{BB962C8B-B14F-4D97-AF65-F5344CB8AC3E}">
        <p14:creationId xmlns:p14="http://schemas.microsoft.com/office/powerpoint/2010/main" val="4022978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8750" y="1257301"/>
            <a:ext cx="3328988" cy="34504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834506" y="1538786"/>
            <a:ext cx="3625926" cy="2462213"/>
          </a:xfrm>
          <a:prstGeom prst="rect">
            <a:avLst/>
          </a:prstGeom>
          <a:noFill/>
        </p:spPr>
        <p:txBody>
          <a:bodyPr wrap="square" rtlCol="0">
            <a:spAutoFit/>
          </a:bodyPr>
          <a:lstStyle/>
          <a:p>
            <a:r>
              <a:rPr lang="en-US" sz="1400" dirty="0"/>
              <a:t>Require that the identifier uses the NHI – and is required</a:t>
            </a:r>
          </a:p>
          <a:p>
            <a:endParaRPr lang="en-US" sz="1400" dirty="0"/>
          </a:p>
          <a:p>
            <a:r>
              <a:rPr lang="en-US" sz="1400" dirty="0"/>
              <a:t>Limit names to just 1 (instead of 0..*)</a:t>
            </a:r>
          </a:p>
          <a:p>
            <a:endParaRPr lang="en-US" sz="1400" dirty="0"/>
          </a:p>
          <a:p>
            <a:endParaRPr lang="en-US" sz="1400" dirty="0"/>
          </a:p>
          <a:p>
            <a:r>
              <a:rPr lang="en-US" sz="1400" dirty="0"/>
              <a:t>Limit maritalStatus to another set of codes that extends the one from HL7 international</a:t>
            </a:r>
          </a:p>
          <a:p>
            <a:endParaRPr lang="en-US" sz="1400" dirty="0"/>
          </a:p>
          <a:p>
            <a:r>
              <a:rPr lang="en-US" sz="1400" dirty="0"/>
              <a:t>Add an extension to support “iwi” (NZ example</a:t>
            </a:r>
            <a:r>
              <a:rPr lang="en-US" sz="1400" dirty="0" smtClean="0"/>
              <a:t>)</a:t>
            </a:r>
            <a:endParaRPr lang="en-US" sz="1400" dirty="0"/>
          </a:p>
        </p:txBody>
      </p:sp>
      <p:cxnSp>
        <p:nvCxnSpPr>
          <p:cNvPr id="7" name="Straight Arrow Connector 6"/>
          <p:cNvCxnSpPr/>
          <p:nvPr/>
        </p:nvCxnSpPr>
        <p:spPr bwMode="auto">
          <a:xfrm flipH="1">
            <a:off x="3093245" y="1714500"/>
            <a:ext cx="1741262" cy="1143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914650" y="2057400"/>
            <a:ext cx="1912713" cy="28575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400551" y="2982516"/>
            <a:ext cx="433956" cy="27503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xmlns="" id="{0681884B-DD66-4DDB-852C-9FAD3116791D}"/>
              </a:ext>
            </a:extLst>
          </p:cNvPr>
          <p:cNvSpPr txBox="1"/>
          <p:nvPr/>
        </p:nvSpPr>
        <p:spPr>
          <a:xfrm>
            <a:off x="1428750" y="983227"/>
            <a:ext cx="1694329" cy="309034"/>
          </a:xfrm>
          <a:prstGeom prst="rect">
            <a:avLst/>
          </a:prstGeom>
          <a:noFill/>
        </p:spPr>
        <p:txBody>
          <a:bodyPr wrap="square" rtlCol="0">
            <a:spAutoFit/>
          </a:bodyPr>
          <a:lstStyle/>
          <a:p>
            <a:r>
              <a:rPr lang="en-US" sz="1400" b="1" dirty="0"/>
              <a:t>Original resource</a:t>
            </a:r>
          </a:p>
        </p:txBody>
      </p:sp>
      <p:sp>
        <p:nvSpPr>
          <p:cNvPr id="11" name="TextBox 10">
            <a:extLst>
              <a:ext uri="{FF2B5EF4-FFF2-40B4-BE49-F238E27FC236}">
                <a16:creationId xmlns:a16="http://schemas.microsoft.com/office/drawing/2014/main" xmlns="" id="{4FB9E933-B173-4902-8101-9C0D7EACC884}"/>
              </a:ext>
            </a:extLst>
          </p:cNvPr>
          <p:cNvSpPr txBox="1"/>
          <p:nvPr/>
        </p:nvSpPr>
        <p:spPr>
          <a:xfrm>
            <a:off x="4834505" y="1241015"/>
            <a:ext cx="3673295" cy="369332"/>
          </a:xfrm>
          <a:prstGeom prst="rect">
            <a:avLst/>
          </a:prstGeom>
          <a:noFill/>
        </p:spPr>
        <p:txBody>
          <a:bodyPr wrap="square" rtlCol="0">
            <a:spAutoFit/>
          </a:bodyPr>
          <a:lstStyle/>
          <a:p>
            <a:r>
              <a:rPr lang="en-US" b="1" dirty="0"/>
              <a:t>List of </a:t>
            </a:r>
            <a:r>
              <a:rPr lang="en-US" b="1" dirty="0" smtClean="0"/>
              <a:t>constraints </a:t>
            </a:r>
            <a:r>
              <a:rPr lang="en-US" b="1" dirty="0"/>
              <a:t>in the profile</a:t>
            </a:r>
          </a:p>
        </p:txBody>
      </p:sp>
    </p:spTree>
    <p:extLst>
      <p:ext uri="{BB962C8B-B14F-4D97-AF65-F5344CB8AC3E}">
        <p14:creationId xmlns:p14="http://schemas.microsoft.com/office/powerpoint/2010/main" val="3986779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4294967295"/>
          </p:nvPr>
        </p:nvSpPr>
        <p:spPr>
          <a:xfrm>
            <a:off x="737574" y="1329612"/>
            <a:ext cx="6693396" cy="3564396"/>
          </a:xfrm>
          <a:prstGeom prst="rect">
            <a:avLst/>
          </a:prstGeom>
        </p:spPr>
        <p:txBody>
          <a:bodyPr/>
          <a:lstStyle/>
          <a:p>
            <a:r>
              <a:rPr lang="en-AU" sz="1800" dirty="0"/>
              <a:t>FHIR has a standard framework for extensions</a:t>
            </a:r>
          </a:p>
          <a:p>
            <a:pPr lvl="1"/>
            <a:r>
              <a:rPr lang="en-AU" sz="1500" dirty="0"/>
              <a:t>Built into the “wire format”</a:t>
            </a:r>
          </a:p>
          <a:p>
            <a:r>
              <a:rPr lang="en-AU" sz="1800" dirty="0"/>
              <a:t>Every FHIR element can be extended</a:t>
            </a:r>
          </a:p>
          <a:p>
            <a:pPr lvl="1"/>
            <a:r>
              <a:rPr lang="en-AU" sz="1500" dirty="0"/>
              <a:t>Including datatypes</a:t>
            </a:r>
          </a:p>
          <a:p>
            <a:r>
              <a:rPr lang="en-AU" sz="1800" dirty="0"/>
              <a:t>Every extension has:</a:t>
            </a:r>
          </a:p>
          <a:p>
            <a:pPr lvl="1"/>
            <a:r>
              <a:rPr lang="en-AU" sz="1500" dirty="0"/>
              <a:t>url – reference to a computable definition</a:t>
            </a:r>
          </a:p>
          <a:p>
            <a:pPr lvl="1"/>
            <a:r>
              <a:rPr lang="en-AU" sz="1500" dirty="0"/>
              <a:t>value – the actual data (typed from a set of known types)</a:t>
            </a:r>
          </a:p>
          <a:p>
            <a:r>
              <a:rPr lang="en-AU" sz="1800" dirty="0"/>
              <a:t>Every system can read, write, store and exchange all legal extensions – because they are all in one format</a:t>
            </a:r>
          </a:p>
          <a:p>
            <a:r>
              <a:rPr lang="en-AU" sz="1800" dirty="0"/>
              <a:t>All extensions are valid by schema etc.</a:t>
            </a:r>
          </a:p>
        </p:txBody>
      </p:sp>
    </p:spTree>
    <p:extLst>
      <p:ext uri="{BB962C8B-B14F-4D97-AF65-F5344CB8AC3E}">
        <p14:creationId xmlns:p14="http://schemas.microsoft.com/office/powerpoint/2010/main" val="161166188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Extending a multiple birth</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19563" y="1771651"/>
            <a:ext cx="6283002" cy="19118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880316" y="1742034"/>
            <a:ext cx="3615092" cy="369332"/>
          </a:xfrm>
          <a:prstGeom prst="rect">
            <a:avLst/>
          </a:prstGeom>
          <a:noFill/>
        </p:spPr>
        <p:txBody>
          <a:bodyPr wrap="none" rtlCol="0">
            <a:spAutoFit/>
          </a:bodyPr>
          <a:lstStyle/>
          <a:p>
            <a:r>
              <a:rPr lang="nl-NL" b="1" dirty="0" err="1"/>
              <a:t>Key</a:t>
            </a:r>
            <a:r>
              <a:rPr lang="nl-NL" dirty="0"/>
              <a:t> = </a:t>
            </a:r>
            <a:r>
              <a:rPr lang="nl-NL" dirty="0" err="1"/>
              <a:t>location</a:t>
            </a:r>
            <a:r>
              <a:rPr lang="nl-NL" dirty="0"/>
              <a:t> of </a:t>
            </a:r>
            <a:r>
              <a:rPr lang="nl-NL" dirty="0" err="1"/>
              <a:t>formal</a:t>
            </a:r>
            <a:r>
              <a:rPr lang="nl-NL" dirty="0"/>
              <a:t> </a:t>
            </a:r>
            <a:r>
              <a:rPr lang="nl-NL" dirty="0" err="1"/>
              <a:t>definition</a:t>
            </a:r>
            <a:endParaRPr lang="nl-NL" dirty="0"/>
          </a:p>
        </p:txBody>
      </p:sp>
      <p:sp>
        <p:nvSpPr>
          <p:cNvPr id="7" name="TextBox 6"/>
          <p:cNvSpPr txBox="1"/>
          <p:nvPr/>
        </p:nvSpPr>
        <p:spPr>
          <a:xfrm>
            <a:off x="4001902" y="3138030"/>
            <a:ext cx="3910109" cy="369332"/>
          </a:xfrm>
          <a:prstGeom prst="rect">
            <a:avLst/>
          </a:prstGeom>
          <a:noFill/>
        </p:spPr>
        <p:txBody>
          <a:bodyPr wrap="none" rtlCol="0">
            <a:spAutoFit/>
          </a:bodyPr>
          <a:lstStyle/>
          <a:p>
            <a:r>
              <a:rPr lang="nl-NL" b="1" dirty="0"/>
              <a:t>Value</a:t>
            </a:r>
            <a:r>
              <a:rPr lang="nl-NL" dirty="0"/>
              <a:t> = </a:t>
            </a:r>
            <a:r>
              <a:rPr lang="nl-NL" dirty="0" err="1"/>
              <a:t>value</a:t>
            </a:r>
            <a:r>
              <a:rPr lang="nl-NL" dirty="0"/>
              <a:t> </a:t>
            </a:r>
            <a:r>
              <a:rPr lang="nl-NL" dirty="0" err="1"/>
              <a:t>according</a:t>
            </a:r>
            <a:r>
              <a:rPr lang="nl-NL" dirty="0"/>
              <a:t> </a:t>
            </a:r>
            <a:r>
              <a:rPr lang="nl-NL" dirty="0" err="1"/>
              <a:t>to</a:t>
            </a:r>
            <a:r>
              <a:rPr lang="nl-NL" dirty="0"/>
              <a:t> </a:t>
            </a:r>
            <a:r>
              <a:rPr lang="nl-NL" dirty="0" err="1"/>
              <a:t>definition</a:t>
            </a:r>
            <a:endParaRPr lang="nl-NL" dirty="0"/>
          </a:p>
        </p:txBody>
      </p:sp>
      <p:sp>
        <p:nvSpPr>
          <p:cNvPr id="14" name="Rounded Rectangle 13"/>
          <p:cNvSpPr/>
          <p:nvPr/>
        </p:nvSpPr>
        <p:spPr>
          <a:xfrm>
            <a:off x="1714501" y="2401395"/>
            <a:ext cx="5868805" cy="66640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a:cxnSpLocks/>
          </p:cNvCxnSpPr>
          <p:nvPr/>
        </p:nvCxnSpPr>
        <p:spPr bwMode="auto">
          <a:xfrm flipH="1">
            <a:off x="4876387" y="2088283"/>
            <a:ext cx="289680" cy="37545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a:cxnSpLocks/>
          </p:cNvCxnSpPr>
          <p:nvPr/>
        </p:nvCxnSpPr>
        <p:spPr bwMode="auto">
          <a:xfrm flipH="1" flipV="1">
            <a:off x="3484021" y="2808109"/>
            <a:ext cx="532695" cy="465719"/>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0822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98</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64" y="1097590"/>
            <a:ext cx="6325583" cy="3580845"/>
          </a:xfrm>
          <a:prstGeom prst="rect">
            <a:avLst/>
          </a:prstGeom>
        </p:spPr>
      </p:pic>
      <p:sp>
        <p:nvSpPr>
          <p:cNvPr id="3" name="Rectangle: Rounded Corners 2">
            <a:extLst>
              <a:ext uri="{FF2B5EF4-FFF2-40B4-BE49-F238E27FC236}">
                <a16:creationId xmlns:a16="http://schemas.microsoft.com/office/drawing/2014/main" xmlns="" id="{41AABDFB-DC5D-423C-80A1-40313EFC81F1}"/>
              </a:ext>
            </a:extLst>
          </p:cNvPr>
          <p:cNvSpPr/>
          <p:nvPr/>
        </p:nvSpPr>
        <p:spPr bwMode="auto">
          <a:xfrm>
            <a:off x="1817694" y="3705876"/>
            <a:ext cx="1080120" cy="54006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extLst>
      <p:ext uri="{BB962C8B-B14F-4D97-AF65-F5344CB8AC3E}">
        <p14:creationId xmlns:p14="http://schemas.microsoft.com/office/powerpoint/2010/main" val="396079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Tree>
    <p:extLst>
      <p:ext uri="{BB962C8B-B14F-4D97-AF65-F5344CB8AC3E}">
        <p14:creationId xmlns:p14="http://schemas.microsoft.com/office/powerpoint/2010/main" val="2467620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4640</TotalTime>
  <Words>9020</Words>
  <Application>Microsoft Office PowerPoint</Application>
  <PresentationFormat>On-screen Show (16:9)</PresentationFormat>
  <Paragraphs>1535</Paragraphs>
  <Slides>130</Slides>
  <Notes>89</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130</vt:i4>
      </vt:variant>
    </vt:vector>
  </HeadingPairs>
  <TitlesOfParts>
    <vt:vector size="140" baseType="lpstr">
      <vt:lpstr>ＭＳ Ｐゴシック</vt:lpstr>
      <vt:lpstr>Arial</vt:lpstr>
      <vt:lpstr>Avenir LT 55 Roman</vt:lpstr>
      <vt:lpstr>Calibri</vt:lpstr>
      <vt:lpstr>Courier New</vt:lpstr>
      <vt:lpstr>Symbol</vt:lpstr>
      <vt:lpstr>Times New Roman</vt:lpstr>
      <vt:lpstr>Wingdings</vt:lpstr>
      <vt:lpstr>ヒラギノ角ゴ Pro W3</vt:lpstr>
      <vt:lpstr>Office Theme</vt:lpstr>
      <vt:lpstr>Introduction to FHIR</vt:lpstr>
      <vt:lpstr>Who am I?</vt:lpstr>
      <vt:lpstr>This presentation</vt:lpstr>
      <vt:lpstr>Credit</vt:lpstr>
      <vt:lpstr>Contents of this tutorial</vt:lpstr>
      <vt:lpstr>Tutorial Objectives</vt:lpstr>
      <vt:lpstr>FHIR Background</vt:lpstr>
      <vt:lpstr>Requirements</vt:lpstr>
      <vt:lpstr>What we have – v2</vt:lpstr>
      <vt:lpstr>What we have – v3</vt:lpstr>
      <vt:lpstr>What we have - CDA</vt:lpstr>
      <vt:lpstr>Complexity Model</vt:lpstr>
      <vt:lpstr>Genesis of FHIR</vt:lpstr>
      <vt:lpstr>FHIR in one slide</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 http://hl7.org/fhir/summary.html#2.17.3 </vt:lpstr>
      <vt:lpstr>PowerPoint Presentation</vt:lpstr>
      <vt:lpstr>Resource Definitions</vt:lpstr>
      <vt:lpstr>Resource Elements</vt:lpstr>
      <vt:lpstr>Data types: Primitive</vt:lpstr>
      <vt:lpstr>Data types: Complex</vt:lpstr>
      <vt:lpstr>Polymorphic Properties</vt:lpstr>
      <vt:lpstr>Constraints &amp; Notes</vt:lpstr>
      <vt:lpstr>Resource Identifiers </vt:lpstr>
      <vt:lpstr>A Resource’s “id”</vt:lpstr>
      <vt:lpstr>A Resource’s Id Example</vt:lpstr>
      <vt:lpstr>Narrative http://hl7.org/fhir/summary.html#2.17.3 </vt:lpstr>
      <vt:lpstr>Narrative example</vt:lpstr>
      <vt:lpstr>Terminology</vt:lpstr>
      <vt:lpstr>Examples of Coded Data in FHIR</vt:lpstr>
      <vt:lpstr>Examples</vt:lpstr>
      <vt:lpstr>CodeableConcept: Example</vt:lpstr>
      <vt:lpstr>Code Systems</vt:lpstr>
      <vt:lpstr>Value Sets</vt:lpstr>
      <vt:lpstr>ValueSet resource</vt:lpstr>
      <vt:lpstr>Bindings</vt:lpstr>
      <vt:lpstr>Binding Strength</vt:lpstr>
      <vt:lpstr>Terminology Server</vt:lpstr>
      <vt:lpstr>FHIR and REST</vt:lpstr>
      <vt:lpstr>REST?</vt:lpstr>
      <vt:lpstr>REST: a URL based API</vt:lpstr>
      <vt:lpstr>REST: JSON</vt:lpstr>
      <vt:lpstr>REST: Search by name</vt:lpstr>
      <vt:lpstr>REST: Search by identifier</vt:lpstr>
      <vt:lpstr>REST in practice</vt:lpstr>
      <vt:lpstr>REST actions</vt:lpstr>
      <vt:lpstr>FHIR reuses these http://hl7.org/implement/standards/fhir/http.html </vt:lpstr>
      <vt:lpstr>FHIR RESTful Interactions http://hl7.org/implement/standards/fhir/http.html </vt:lpstr>
      <vt:lpstr>FHIR RESTful Search</vt:lpstr>
      <vt:lpstr>FHIR RESTful Search http://hl7.org/fhir/search.html#Summary </vt:lpstr>
      <vt:lpstr>Versioning, History &amp; Bundles</vt:lpstr>
      <vt:lpstr>Versioning</vt:lpstr>
      <vt:lpstr>Version history – and revival</vt:lpstr>
      <vt:lpstr>Bundles</vt:lpstr>
      <vt:lpstr>Query response</vt:lpstr>
      <vt:lpstr>Transactions / Batches</vt:lpstr>
      <vt:lpstr>Paradigms</vt:lpstr>
      <vt:lpstr>Paradigms</vt:lpstr>
      <vt:lpstr>REST</vt:lpstr>
      <vt:lpstr>Documents</vt:lpstr>
      <vt:lpstr>Documents are Bundles</vt:lpstr>
      <vt:lpstr>Messages</vt:lpstr>
      <vt:lpstr>Messages are Bundles</vt:lpstr>
      <vt:lpstr>Service Oriented Architecture (SOA)</vt:lpstr>
      <vt:lpstr>Tags</vt:lpstr>
      <vt:lpstr>Contained Resources</vt:lpstr>
      <vt:lpstr>Operations Framework http://hl7.org/implement/standards/fhir/operations.html</vt:lpstr>
      <vt:lpstr>RPC vs REST example</vt:lpstr>
      <vt:lpstr>FHIR Operations</vt:lpstr>
      <vt:lpstr>FHIR Profiling</vt:lpstr>
      <vt:lpstr>The need for Profiles</vt:lpstr>
      <vt:lpstr>The need for Profiles</vt:lpstr>
      <vt:lpstr>Profiling a resource. For example...</vt:lpstr>
      <vt:lpstr>Extensions</vt:lpstr>
      <vt:lpstr>Extending a multiple birth</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Testing Platforms https://confluence.hl7.org/display/FHIR/Testing+Platforms </vt:lpstr>
      <vt:lpstr>Test Servers https://confluence.hl7.org/display/FHIR/Public+Test+Servers </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Current and Future impact of FHIR</vt:lpstr>
      <vt:lpstr>What’s next?</vt:lpstr>
      <vt:lpstr>Development plans</vt:lpstr>
      <vt:lpstr>Next Steps for you</vt:lpstr>
      <vt:lpstr>Review Tutorial Objectives</vt:lpstr>
      <vt:lpstr>Wrap Up - Discussion (Q&amp;A)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Richard J. Ettema (AEGIS.net)</cp:lastModifiedBy>
  <cp:revision>112</cp:revision>
  <dcterms:created xsi:type="dcterms:W3CDTF">2019-03-22T18:05:01Z</dcterms:created>
  <dcterms:modified xsi:type="dcterms:W3CDTF">2022-08-25T18:47:56Z</dcterms:modified>
</cp:coreProperties>
</file>